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notesMasterIdLst>
    <p:notesMasterId r:id="rId21"/>
  </p:notesMasterIdLst>
  <p:sldIdLst>
    <p:sldId id="256" r:id="rId2"/>
    <p:sldId id="257" r:id="rId3"/>
    <p:sldId id="261" r:id="rId4"/>
    <p:sldId id="263" r:id="rId5"/>
    <p:sldId id="260" r:id="rId6"/>
    <p:sldId id="262" r:id="rId7"/>
    <p:sldId id="258" r:id="rId8"/>
    <p:sldId id="268" r:id="rId9"/>
    <p:sldId id="270" r:id="rId10"/>
    <p:sldId id="269" r:id="rId11"/>
    <p:sldId id="266" r:id="rId12"/>
    <p:sldId id="265" r:id="rId13"/>
    <p:sldId id="271" r:id="rId14"/>
    <p:sldId id="264" r:id="rId15"/>
    <p:sldId id="267" r:id="rId16"/>
    <p:sldId id="273" r:id="rId17"/>
    <p:sldId id="259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6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D954E9-BFAC-4638-9E19-9853A84E100D}" v="76" dt="2024-05-16T01:33:19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7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B8B21-5CAE-4033-9D5A-6665953956BA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A041A-F6D4-492F-AE02-55B9EA40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0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A041A-F6D4-492F-AE02-55B9EA40B1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3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Tuesday, July 9,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3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July 9,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466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July 9,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733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July 9,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971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E809929-0719-4517-94D6-FDF7F99E70F6}" type="datetime2">
              <a:rPr lang="en-US" smtClean="0"/>
              <a:t>Tuesday, July 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/>
              <a:t>Sample Footer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9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July 9,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473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July 9,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01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Tuesday, July 9,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7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Tuesday, July 9,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2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Tuesday, July 9,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2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Tuesday, July 9, 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6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46CB39B-5F4C-4A7E-9BE3-AAFD45576D16}" type="datetime2">
              <a:rPr lang="en-US" smtClean="0"/>
              <a:t>Tuesday, July 9,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5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007FF-9552-83D2-561F-359C962A7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6100" y="1360493"/>
            <a:ext cx="4972511" cy="3106732"/>
          </a:xfrm>
        </p:spPr>
        <p:txBody>
          <a:bodyPr anchor="b">
            <a:normAutofit/>
          </a:bodyPr>
          <a:lstStyle/>
          <a:p>
            <a:r>
              <a:rPr lang="en-US" sz="7200"/>
              <a:t>Blackboard Ally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D6C93B-31AD-AEC4-7F3F-662C251E6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6100" y="4687316"/>
            <a:ext cx="4972512" cy="1517088"/>
          </a:xfrm>
        </p:spPr>
        <p:txBody>
          <a:bodyPr>
            <a:normAutofit/>
          </a:bodyPr>
          <a:lstStyle/>
          <a:p>
            <a:r>
              <a:rPr lang="en-US"/>
              <a:t>Making Courses Accessible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4A1598B-1957-47CF-AAF4-F7A36DA0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7A1B5EF-3D84-44A9-6AC8-8DD5CC7F9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3388" y="2530290"/>
            <a:ext cx="3749586" cy="179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ePub</a:t>
            </a:r>
            <a:endParaRPr lang="en-US" sz="8000" dirty="0">
              <a:blipFill dpi="0" rotWithShape="1">
                <a:blip r:embed="rId4"/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376" y="4068923"/>
            <a:ext cx="6080030" cy="1206756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For reading as an e-book on an iPad and other e-book readers.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Can easily adjust the font size and background color, or highlight the material.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12708-219D-4801-380E-C5D6C40E5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240" r="6240"/>
          <a:stretch/>
        </p:blipFill>
        <p:spPr>
          <a:xfrm>
            <a:off x="971008" y="928117"/>
            <a:ext cx="3342539" cy="49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15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Electronic Braille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376" y="4286777"/>
            <a:ext cx="6080030" cy="9889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BRF version for consumption on electronic braille displays.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12708-219D-4801-380E-C5D6C40E5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442" r="6442"/>
          <a:stretch/>
        </p:blipFill>
        <p:spPr>
          <a:xfrm>
            <a:off x="971008" y="928117"/>
            <a:ext cx="3342539" cy="49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93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Audio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376" y="4286777"/>
            <a:ext cx="6080030" cy="988902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MP3 version for listening on personal devices and in more contexts.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Includes alt-text for images if available.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12708-219D-4801-380E-C5D6C40E51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7133" r="7133"/>
          <a:stretch/>
        </p:blipFill>
        <p:spPr>
          <a:xfrm>
            <a:off x="971008" y="928117"/>
            <a:ext cx="3342539" cy="49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31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BeeLine</a:t>
            </a:r>
            <a:r>
              <a:rPr lang="en-US" sz="8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Reader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376" y="3977640"/>
            <a:ext cx="6080030" cy="1298039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Enhanced version for easier and faster on-screen reading.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Displays text using a subtle color gradient that helps pull your eye through your readings.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12708-219D-4801-380E-C5D6C40E5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652" r="7652"/>
          <a:stretch/>
        </p:blipFill>
        <p:spPr>
          <a:xfrm>
            <a:off x="971008" y="928117"/>
            <a:ext cx="3342539" cy="49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58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Immersive reader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376" y="4177013"/>
            <a:ext cx="6080030" cy="126390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Aid reading comprehension and grammar skills. Internet required.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Similar to Read &amp; Write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12708-219D-4801-380E-C5D6C40E5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652" r="7652"/>
          <a:stretch/>
        </p:blipFill>
        <p:spPr>
          <a:xfrm>
            <a:off x="971008" y="928117"/>
            <a:ext cx="3342539" cy="49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02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Translated version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376" y="4286777"/>
            <a:ext cx="6080030" cy="9889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A machine translated version of the original document.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12708-219D-4801-380E-C5D6C40E5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133" r="7133"/>
          <a:stretch/>
        </p:blipFill>
        <p:spPr>
          <a:xfrm>
            <a:off x="971008" y="928117"/>
            <a:ext cx="3342539" cy="49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68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55" y="650167"/>
            <a:ext cx="3576090" cy="1609344"/>
          </a:xfrm>
        </p:spPr>
        <p:txBody>
          <a:bodyPr/>
          <a:lstStyle/>
          <a:p>
            <a:r>
              <a:rPr lang="en-US" dirty="0"/>
              <a:t>Summary of features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E4ED65-62E8-BF87-54D9-1BFEE7A11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1882" y="650167"/>
            <a:ext cx="8060454" cy="553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8334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4063-34E9-CE8A-BAB1-660E2F16E5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Institutional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99648-6490-660E-3B9A-3084F6BD6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8394192" cy="1069848"/>
          </a:xfrm>
        </p:spPr>
        <p:txBody>
          <a:bodyPr/>
          <a:lstStyle/>
          <a:p>
            <a:r>
              <a:rPr lang="en-US" dirty="0"/>
              <a:t>Provides institution-wide reporting on course content accessibility and drive further improvements at the institution.</a:t>
            </a:r>
          </a:p>
        </p:txBody>
      </p:sp>
    </p:spTree>
    <p:extLst>
      <p:ext uri="{BB962C8B-B14F-4D97-AF65-F5344CB8AC3E}">
        <p14:creationId xmlns:p14="http://schemas.microsoft.com/office/powerpoint/2010/main" val="845309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8" y="0"/>
            <a:ext cx="11421641" cy="1609344"/>
          </a:xfrm>
        </p:spPr>
        <p:txBody>
          <a:bodyPr>
            <a:normAutofit/>
          </a:bodyPr>
          <a:lstStyle/>
          <a:p>
            <a:r>
              <a:rPr lang="en-US" dirty="0"/>
              <a:t>Engagement with alternative formats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E4ED65-62E8-BF87-54D9-1BFEE7A11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566" y="1307293"/>
            <a:ext cx="11338867" cy="5221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7392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8" y="0"/>
            <a:ext cx="11421641" cy="1609344"/>
          </a:xfrm>
        </p:spPr>
        <p:txBody>
          <a:bodyPr>
            <a:normAutofit/>
          </a:bodyPr>
          <a:lstStyle/>
          <a:p>
            <a:r>
              <a:rPr lang="en-US" dirty="0"/>
              <a:t>Engagement with instructor feedback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E4ED65-62E8-BF87-54D9-1BFEE7A11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566" y="1931413"/>
            <a:ext cx="11338867" cy="256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32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67012-409A-B7EA-64F5-333C6113C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776" y="1246858"/>
            <a:ext cx="10110853" cy="2986234"/>
          </a:xfrm>
        </p:spPr>
        <p:txBody>
          <a:bodyPr anchor="b">
            <a:normAutofit/>
          </a:bodyPr>
          <a:lstStyle/>
          <a:p>
            <a:r>
              <a:rPr lang="en-US" dirty="0"/>
              <a:t>Instructor Feedback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4DDE88-45BA-D5EA-A49F-818200854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776" y="4478534"/>
            <a:ext cx="8272626" cy="22652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Guide instructors on how to improve the accessibility of their course content and alter future behavior</a:t>
            </a:r>
          </a:p>
        </p:txBody>
      </p:sp>
    </p:spTree>
    <p:extLst>
      <p:ext uri="{BB962C8B-B14F-4D97-AF65-F5344CB8AC3E}">
        <p14:creationId xmlns:p14="http://schemas.microsoft.com/office/powerpoint/2010/main" val="328338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56796-77D0-15FA-465F-066A5F936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867" y="933789"/>
            <a:ext cx="4950629" cy="2203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Accessibility Indicators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674B9-C698-8E58-A87A-756697FD4C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2" y="1484545"/>
            <a:ext cx="4950632" cy="1101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r>
              <a:rPr lang="en-US" sz="1700"/>
              <a:t>Provide feedback to instructors about the accessibility of their content all embedded in the context of their course</a:t>
            </a:r>
          </a:p>
          <a:p>
            <a:r>
              <a:rPr lang="en-US" sz="1700"/>
              <a:t>Ally will check and provide alternative formats for any visual or texbased content including, PDF, Word, and PowerPoint files.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60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14" y="476431"/>
            <a:ext cx="11736371" cy="1609344"/>
          </a:xfrm>
        </p:spPr>
        <p:txBody>
          <a:bodyPr/>
          <a:lstStyle/>
          <a:p>
            <a:r>
              <a:rPr lang="en-US" dirty="0"/>
              <a:t>Content Collection: Accessibility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13" y="1629669"/>
            <a:ext cx="11668813" cy="943849"/>
          </a:xfrm>
        </p:spPr>
        <p:txBody>
          <a:bodyPr>
            <a:normAutofit/>
          </a:bodyPr>
          <a:lstStyle/>
          <a:p>
            <a:r>
              <a:rPr lang="en-US" dirty="0"/>
              <a:t>List of files in a course</a:t>
            </a:r>
          </a:p>
          <a:p>
            <a:r>
              <a:rPr lang="en-US" dirty="0"/>
              <a:t>Files with Ally scores are linked in course, files without Ally score are </a:t>
            </a:r>
            <a:r>
              <a:rPr lang="en-US" b="1" dirty="0"/>
              <a:t>not</a:t>
            </a:r>
            <a:r>
              <a:rPr lang="en-US" dirty="0"/>
              <a:t> linked in the course.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E4ED65-62E8-BF87-54D9-1BFEE7A11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36" y="2495543"/>
            <a:ext cx="11009744" cy="4127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 sz="4800"/>
              <a:t>Simple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en-US" sz="1800" dirty="0"/>
              <a:t>Provide guidance on how to fix accessibility issues and generate a change in behavior over time and at the point-of-need.</a:t>
            </a:r>
          </a:p>
          <a:p>
            <a:r>
              <a:rPr lang="en-US" sz="1800" dirty="0"/>
              <a:t>Step-by-step instructions are offered and when it’s a PDF, it always begin with, “Can you get hold of an original, editable version of this file?”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12708-219D-4801-380E-C5D6C40E51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513" b="1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48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11898"/>
            <a:ext cx="6156790" cy="1609344"/>
          </a:xfrm>
        </p:spPr>
        <p:txBody>
          <a:bodyPr anchor="ctr">
            <a:normAutofit/>
          </a:bodyPr>
          <a:lstStyle/>
          <a:p>
            <a:pPr algn="r"/>
            <a:r>
              <a:rPr lang="en-US" sz="4600"/>
              <a:t>Instructor course report: </a:t>
            </a:r>
            <a:br>
              <a:rPr lang="en-US" sz="4600"/>
            </a:br>
            <a:r>
              <a:rPr lang="en-US" sz="4600"/>
              <a:t>Accessibility Report Tool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C01D0-3FBD-485C-CEAB-D43F9E779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80" y="363487"/>
            <a:ext cx="9311839" cy="3817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4511896"/>
            <a:ext cx="3703321" cy="16093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400" dirty="0"/>
              <a:t>Provide an overall course score and ways to quickly address course files at scale, raising engagement and deepening skills.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C6F186-990E-4A9E-9C75-88580953E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4431215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1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73ED-8CB2-6CF8-336D-57B54C2D61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Alternative Formats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641DA-DFD7-0F38-50BB-1A1AF9FAC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Advanced machine learning algorithms automatically provides all students access to various formats</a:t>
            </a:r>
          </a:p>
        </p:txBody>
      </p:sp>
    </p:spTree>
    <p:extLst>
      <p:ext uri="{BB962C8B-B14F-4D97-AF65-F5344CB8AC3E}">
        <p14:creationId xmlns:p14="http://schemas.microsoft.com/office/powerpoint/2010/main" val="110737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Tagged pdf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376" y="4286777"/>
            <a:ext cx="6080030" cy="988902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Structured PDF for improved use with assistive technology.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Only available on Word and PowerPoint files.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12708-219D-4801-380E-C5D6C40E5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652" r="7652"/>
          <a:stretch/>
        </p:blipFill>
        <p:spPr>
          <a:xfrm>
            <a:off x="971008" y="928117"/>
            <a:ext cx="3342539" cy="49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7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5E29F-F7CE-B824-275A-45B2DFE7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html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A0E57-2C3C-0D23-829D-626C8683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376" y="4286777"/>
            <a:ext cx="6080030" cy="9889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For viewing in the browser and on mobile devices.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12708-219D-4801-380E-C5D6C40E5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133" r="7133"/>
          <a:stretch/>
        </p:blipFill>
        <p:spPr>
          <a:xfrm>
            <a:off x="971008" y="928117"/>
            <a:ext cx="3342539" cy="49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81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138</TotalTime>
  <Words>367</Words>
  <Application>Microsoft Office PowerPoint</Application>
  <PresentationFormat>Widescreen</PresentationFormat>
  <Paragraphs>44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Calibri</vt:lpstr>
      <vt:lpstr>Rockwell</vt:lpstr>
      <vt:lpstr>Rockwell Condensed</vt:lpstr>
      <vt:lpstr>Rockwell Extra Bold</vt:lpstr>
      <vt:lpstr>Wingdings</vt:lpstr>
      <vt:lpstr>Wood Type</vt:lpstr>
      <vt:lpstr>Blackboard Ally</vt:lpstr>
      <vt:lpstr>Instructor Feedback</vt:lpstr>
      <vt:lpstr>Accessibility Indicators</vt:lpstr>
      <vt:lpstr>Content Collection: Accessibility Indicators</vt:lpstr>
      <vt:lpstr>Simple Guidance</vt:lpstr>
      <vt:lpstr>Instructor course report:  Accessibility Report Tool</vt:lpstr>
      <vt:lpstr>Alternative Formats</vt:lpstr>
      <vt:lpstr>Tagged pdf</vt:lpstr>
      <vt:lpstr>html</vt:lpstr>
      <vt:lpstr>ePub</vt:lpstr>
      <vt:lpstr>Electronic Braille</vt:lpstr>
      <vt:lpstr>Audio</vt:lpstr>
      <vt:lpstr>BeeLine Reader</vt:lpstr>
      <vt:lpstr>Immersive reader</vt:lpstr>
      <vt:lpstr>Translated version</vt:lpstr>
      <vt:lpstr>Summary of features</vt:lpstr>
      <vt:lpstr>Institutional Report</vt:lpstr>
      <vt:lpstr>Engagement with alternative formats</vt:lpstr>
      <vt:lpstr>Engagement with instructor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Blackboard Ally</dc:title>
  <dc:creator>Skudlarek, Karen</dc:creator>
  <cp:lastModifiedBy>Skudlarek, Karen</cp:lastModifiedBy>
  <cp:revision>2</cp:revision>
  <dcterms:created xsi:type="dcterms:W3CDTF">2024-05-13T18:30:32Z</dcterms:created>
  <dcterms:modified xsi:type="dcterms:W3CDTF">2024-07-09T17:58:00Z</dcterms:modified>
</cp:coreProperties>
</file>