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7" r:id="rId2"/>
    <p:sldId id="300" r:id="rId3"/>
    <p:sldId id="304" r:id="rId4"/>
    <p:sldId id="311" r:id="rId5"/>
    <p:sldId id="312" r:id="rId6"/>
    <p:sldId id="313" r:id="rId7"/>
    <p:sldId id="585" r:id="rId8"/>
    <p:sldId id="314" r:id="rId9"/>
    <p:sldId id="315" r:id="rId10"/>
    <p:sldId id="316" r:id="rId11"/>
    <p:sldId id="584" r:id="rId12"/>
    <p:sldId id="509" r:id="rId13"/>
    <p:sldId id="510" r:id="rId14"/>
    <p:sldId id="511" r:id="rId15"/>
    <p:sldId id="514" r:id="rId16"/>
    <p:sldId id="512" r:id="rId17"/>
    <p:sldId id="553" r:id="rId18"/>
    <p:sldId id="319" r:id="rId19"/>
    <p:sldId id="320" r:id="rId20"/>
    <p:sldId id="321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335EB9-0B90-0BBE-A46C-39D28D63A8D5}" name="Skudlarek, Karen" initials="SK" userId="S::karen.skudlarek@uconn.edu::48538c00-b2ba-473f-af08-20b60a3a0c4e" providerId="AD"/>
  <p188:author id="{46FC99C9-AF94-6EDC-852D-EC1F2D3595DE}" name="Rosenberg, Martina" initials="RM" userId="S::martina.rosenberg@uconn.edu::67b885a5-eaa2-40e4-b7eb-e9c5289b24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3E6"/>
    <a:srgbClr val="A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95A66-D799-4635-A83D-BF390975BD7B}" v="1" dt="2024-07-09T13:30:08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udlarek, Karen" userId="48538c00-b2ba-473f-af08-20b60a3a0c4e" providerId="ADAL" clId="{AE7B5813-05C8-481E-8E9B-F683E10C14A3}"/>
    <pc:docChg chg="custSel addSld delSld modSld">
      <pc:chgData name="Skudlarek, Karen" userId="48538c00-b2ba-473f-af08-20b60a3a0c4e" providerId="ADAL" clId="{AE7B5813-05C8-481E-8E9B-F683E10C14A3}" dt="2024-06-25T13:29:18.022" v="872" actId="13244"/>
      <pc:docMkLst>
        <pc:docMk/>
      </pc:docMkLst>
      <pc:sldChg chg="del">
        <pc:chgData name="Skudlarek, Karen" userId="48538c00-b2ba-473f-af08-20b60a3a0c4e" providerId="ADAL" clId="{AE7B5813-05C8-481E-8E9B-F683E10C14A3}" dt="2024-06-25T13:12:46.752" v="40" actId="47"/>
        <pc:sldMkLst>
          <pc:docMk/>
          <pc:sldMk cId="1541456883" sldId="283"/>
        </pc:sldMkLst>
      </pc:sldChg>
      <pc:sldChg chg="addSp delSp modSp mod">
        <pc:chgData name="Skudlarek, Karen" userId="48538c00-b2ba-473f-af08-20b60a3a0c4e" providerId="ADAL" clId="{AE7B5813-05C8-481E-8E9B-F683E10C14A3}" dt="2024-06-25T13:12:32.357" v="39" actId="1076"/>
        <pc:sldMkLst>
          <pc:docMk/>
          <pc:sldMk cId="1942867001" sldId="304"/>
        </pc:sldMkLst>
        <pc:spChg chg="mod">
          <ac:chgData name="Skudlarek, Karen" userId="48538c00-b2ba-473f-af08-20b60a3a0c4e" providerId="ADAL" clId="{AE7B5813-05C8-481E-8E9B-F683E10C14A3}" dt="2024-06-25T13:11:49.504" v="21" actId="20577"/>
          <ac:spMkLst>
            <pc:docMk/>
            <pc:sldMk cId="1942867001" sldId="304"/>
            <ac:spMk id="2" creationId="{C06348AA-DDB8-61B5-4921-DDC677DD9799}"/>
          </ac:spMkLst>
        </pc:spChg>
        <pc:spChg chg="del">
          <ac:chgData name="Skudlarek, Karen" userId="48538c00-b2ba-473f-af08-20b60a3a0c4e" providerId="ADAL" clId="{AE7B5813-05C8-481E-8E9B-F683E10C14A3}" dt="2024-06-25T13:12:03.444" v="22" actId="478"/>
          <ac:spMkLst>
            <pc:docMk/>
            <pc:sldMk cId="1942867001" sldId="304"/>
            <ac:spMk id="5" creationId="{4C10CF7D-C3E0-4A95-D888-99C1A30492EA}"/>
          </ac:spMkLst>
        </pc:spChg>
        <pc:spChg chg="add del mod">
          <ac:chgData name="Skudlarek, Karen" userId="48538c00-b2ba-473f-af08-20b60a3a0c4e" providerId="ADAL" clId="{AE7B5813-05C8-481E-8E9B-F683E10C14A3}" dt="2024-06-25T13:12:08.370" v="24" actId="478"/>
          <ac:spMkLst>
            <pc:docMk/>
            <pc:sldMk cId="1942867001" sldId="304"/>
            <ac:spMk id="6" creationId="{AF11E0CD-47AE-19E3-D6F1-6A5BD9717174}"/>
          </ac:spMkLst>
        </pc:spChg>
        <pc:spChg chg="add mod">
          <ac:chgData name="Skudlarek, Karen" userId="48538c00-b2ba-473f-af08-20b60a3a0c4e" providerId="ADAL" clId="{AE7B5813-05C8-481E-8E9B-F683E10C14A3}" dt="2024-06-25T13:12:32.357" v="39" actId="1076"/>
          <ac:spMkLst>
            <pc:docMk/>
            <pc:sldMk cId="1942867001" sldId="304"/>
            <ac:spMk id="7" creationId="{5C54B544-E7B9-F195-7097-EC8980DA56A9}"/>
          </ac:spMkLst>
        </pc:spChg>
      </pc:sldChg>
      <pc:sldChg chg="modSp mod">
        <pc:chgData name="Skudlarek, Karen" userId="48538c00-b2ba-473f-af08-20b60a3a0c4e" providerId="ADAL" clId="{AE7B5813-05C8-481E-8E9B-F683E10C14A3}" dt="2024-06-25T13:17:56.365" v="170" actId="1037"/>
        <pc:sldMkLst>
          <pc:docMk/>
          <pc:sldMk cId="1643781428" sldId="316"/>
        </pc:sldMkLst>
        <pc:spChg chg="mod">
          <ac:chgData name="Skudlarek, Karen" userId="48538c00-b2ba-473f-af08-20b60a3a0c4e" providerId="ADAL" clId="{AE7B5813-05C8-481E-8E9B-F683E10C14A3}" dt="2024-06-25T13:17:56.365" v="170" actId="1037"/>
          <ac:spMkLst>
            <pc:docMk/>
            <pc:sldMk cId="1643781428" sldId="316"/>
            <ac:spMk id="7" creationId="{A7269A24-2D2A-4395-9A3A-C7247507DE15}"/>
          </ac:spMkLst>
        </pc:spChg>
      </pc:sldChg>
      <pc:sldChg chg="del">
        <pc:chgData name="Skudlarek, Karen" userId="48538c00-b2ba-473f-af08-20b60a3a0c4e" providerId="ADAL" clId="{AE7B5813-05C8-481E-8E9B-F683E10C14A3}" dt="2024-06-25T13:14:33.113" v="44" actId="47"/>
        <pc:sldMkLst>
          <pc:docMk/>
          <pc:sldMk cId="2779683517" sldId="323"/>
        </pc:sldMkLst>
      </pc:sldChg>
      <pc:sldChg chg="addSp delSp modSp add mod delDesignElem">
        <pc:chgData name="Skudlarek, Karen" userId="48538c00-b2ba-473f-af08-20b60a3a0c4e" providerId="ADAL" clId="{AE7B5813-05C8-481E-8E9B-F683E10C14A3}" dt="2024-06-25T13:18:09.249" v="199" actId="14100"/>
        <pc:sldMkLst>
          <pc:docMk/>
          <pc:sldMk cId="2382790016" sldId="509"/>
        </pc:sldMkLst>
        <pc:spChg chg="del">
          <ac:chgData name="Skudlarek, Karen" userId="48538c00-b2ba-473f-af08-20b60a3a0c4e" providerId="ADAL" clId="{AE7B5813-05C8-481E-8E9B-F683E10C14A3}" dt="2024-06-25T13:15:59.908" v="48"/>
          <ac:spMkLst>
            <pc:docMk/>
            <pc:sldMk cId="2382790016" sldId="509"/>
            <ac:spMk id="3" creationId="{0E5757CC-F6A9-BE2F-905D-F7D986EEAB0C}"/>
          </ac:spMkLst>
        </pc:spChg>
        <pc:spChg chg="add mod">
          <ac:chgData name="Skudlarek, Karen" userId="48538c00-b2ba-473f-af08-20b60a3a0c4e" providerId="ADAL" clId="{AE7B5813-05C8-481E-8E9B-F683E10C14A3}" dt="2024-06-25T13:18:09.249" v="199" actId="14100"/>
          <ac:spMkLst>
            <pc:docMk/>
            <pc:sldMk cId="2382790016" sldId="509"/>
            <ac:spMk id="4" creationId="{22D6C8A2-B1DE-358D-DC25-9C156A11C805}"/>
          </ac:spMkLst>
        </pc:spChg>
      </pc:sldChg>
      <pc:sldChg chg="addSp delSp modSp add mod delDesignElem">
        <pc:chgData name="Skudlarek, Karen" userId="48538c00-b2ba-473f-af08-20b60a3a0c4e" providerId="ADAL" clId="{AE7B5813-05C8-481E-8E9B-F683E10C14A3}" dt="2024-06-25T13:24:47.266" v="646" actId="20577"/>
        <pc:sldMkLst>
          <pc:docMk/>
          <pc:sldMk cId="1240601028" sldId="510"/>
        </pc:sldMkLst>
        <pc:spChg chg="del">
          <ac:chgData name="Skudlarek, Karen" userId="48538c00-b2ba-473f-af08-20b60a3a0c4e" providerId="ADAL" clId="{AE7B5813-05C8-481E-8E9B-F683E10C14A3}" dt="2024-06-25T13:16:32.990" v="50"/>
          <ac:spMkLst>
            <pc:docMk/>
            <pc:sldMk cId="1240601028" sldId="510"/>
            <ac:spMk id="3" creationId="{7AD782AC-8A0D-8E95-ED57-7DBF2760441C}"/>
          </ac:spMkLst>
        </pc:spChg>
        <pc:spChg chg="add mod">
          <ac:chgData name="Skudlarek, Karen" userId="48538c00-b2ba-473f-af08-20b60a3a0c4e" providerId="ADAL" clId="{AE7B5813-05C8-481E-8E9B-F683E10C14A3}" dt="2024-06-25T13:18:18.786" v="204" actId="14100"/>
          <ac:spMkLst>
            <pc:docMk/>
            <pc:sldMk cId="1240601028" sldId="510"/>
            <ac:spMk id="4" creationId="{2A3AF169-F87F-EDDE-F989-FD0211601CDD}"/>
          </ac:spMkLst>
        </pc:spChg>
        <pc:spChg chg="mod">
          <ac:chgData name="Skudlarek, Karen" userId="48538c00-b2ba-473f-af08-20b60a3a0c4e" providerId="ADAL" clId="{AE7B5813-05C8-481E-8E9B-F683E10C14A3}" dt="2024-06-25T13:24:47.266" v="646" actId="20577"/>
          <ac:spMkLst>
            <pc:docMk/>
            <pc:sldMk cId="1240601028" sldId="510"/>
            <ac:spMk id="15" creationId="{91B932A8-2C41-4CC8-B93B-6E5AD145A60B}"/>
          </ac:spMkLst>
        </pc:spChg>
        <pc:picChg chg="add mod">
          <ac:chgData name="Skudlarek, Karen" userId="48538c00-b2ba-473f-af08-20b60a3a0c4e" providerId="ADAL" clId="{AE7B5813-05C8-481E-8E9B-F683E10C14A3}" dt="2024-06-25T13:24:16.397" v="578" actId="1076"/>
          <ac:picMkLst>
            <pc:docMk/>
            <pc:sldMk cId="1240601028" sldId="510"/>
            <ac:picMk id="6" creationId="{FE960088-A37B-4C7F-06DD-6FAAD1872A28}"/>
          </ac:picMkLst>
        </pc:picChg>
        <pc:picChg chg="add mod">
          <ac:chgData name="Skudlarek, Karen" userId="48538c00-b2ba-473f-af08-20b60a3a0c4e" providerId="ADAL" clId="{AE7B5813-05C8-481E-8E9B-F683E10C14A3}" dt="2024-06-25T13:24:20.018" v="581" actId="1076"/>
          <ac:picMkLst>
            <pc:docMk/>
            <pc:sldMk cId="1240601028" sldId="510"/>
            <ac:picMk id="8" creationId="{3C58F455-F75C-192F-0D89-EFFD989F8BA4}"/>
          </ac:picMkLst>
        </pc:picChg>
      </pc:sldChg>
      <pc:sldChg chg="addSp delSp modSp add mod delDesignElem">
        <pc:chgData name="Skudlarek, Karen" userId="48538c00-b2ba-473f-af08-20b60a3a0c4e" providerId="ADAL" clId="{AE7B5813-05C8-481E-8E9B-F683E10C14A3}" dt="2024-06-25T13:29:18.022" v="872" actId="13244"/>
        <pc:sldMkLst>
          <pc:docMk/>
          <pc:sldMk cId="1109621184" sldId="511"/>
        </pc:sldMkLst>
        <pc:spChg chg="del">
          <ac:chgData name="Skudlarek, Karen" userId="48538c00-b2ba-473f-af08-20b60a3a0c4e" providerId="ADAL" clId="{AE7B5813-05C8-481E-8E9B-F683E10C14A3}" dt="2024-06-25T13:16:49.691" v="52"/>
          <ac:spMkLst>
            <pc:docMk/>
            <pc:sldMk cId="1109621184" sldId="511"/>
            <ac:spMk id="3" creationId="{66DA2D08-2140-4455-D898-EFB6B764C77B}"/>
          </ac:spMkLst>
        </pc:spChg>
        <pc:spChg chg="add mod">
          <ac:chgData name="Skudlarek, Karen" userId="48538c00-b2ba-473f-af08-20b60a3a0c4e" providerId="ADAL" clId="{AE7B5813-05C8-481E-8E9B-F683E10C14A3}" dt="2024-06-25T13:18:31.777" v="216" actId="1038"/>
          <ac:spMkLst>
            <pc:docMk/>
            <pc:sldMk cId="1109621184" sldId="511"/>
            <ac:spMk id="4" creationId="{A283E4A1-664E-E5FB-DD8F-5FFBE0C56DC7}"/>
          </ac:spMkLst>
        </pc:spChg>
        <pc:spChg chg="ord">
          <ac:chgData name="Skudlarek, Karen" userId="48538c00-b2ba-473f-af08-20b60a3a0c4e" providerId="ADAL" clId="{AE7B5813-05C8-481E-8E9B-F683E10C14A3}" dt="2024-06-25T13:29:18.022" v="872" actId="13244"/>
          <ac:spMkLst>
            <pc:docMk/>
            <pc:sldMk cId="1109621184" sldId="511"/>
            <ac:spMk id="9" creationId="{5BDE6EC3-B267-47CD-BA6E-B197B502B476}"/>
          </ac:spMkLst>
        </pc:spChg>
        <pc:spChg chg="mod">
          <ac:chgData name="Skudlarek, Karen" userId="48538c00-b2ba-473f-af08-20b60a3a0c4e" providerId="ADAL" clId="{AE7B5813-05C8-481E-8E9B-F683E10C14A3}" dt="2024-06-25T13:24:54.497" v="647" actId="14100"/>
          <ac:spMkLst>
            <pc:docMk/>
            <pc:sldMk cId="1109621184" sldId="511"/>
            <ac:spMk id="15" creationId="{91B932A8-2C41-4CC8-B93B-6E5AD145A60B}"/>
          </ac:spMkLst>
        </pc:spChg>
        <pc:picChg chg="add mod">
          <ac:chgData name="Skudlarek, Karen" userId="48538c00-b2ba-473f-af08-20b60a3a0c4e" providerId="ADAL" clId="{AE7B5813-05C8-481E-8E9B-F683E10C14A3}" dt="2024-06-25T13:28:22.813" v="851" actId="1440"/>
          <ac:picMkLst>
            <pc:docMk/>
            <pc:sldMk cId="1109621184" sldId="511"/>
            <ac:picMk id="6" creationId="{4319451C-CB6B-34F7-7956-963BBAE21A83}"/>
          </ac:picMkLst>
        </pc:picChg>
        <pc:picChg chg="add mod">
          <ac:chgData name="Skudlarek, Karen" userId="48538c00-b2ba-473f-af08-20b60a3a0c4e" providerId="ADAL" clId="{AE7B5813-05C8-481E-8E9B-F683E10C14A3}" dt="2024-06-25T13:28:24.273" v="852" actId="1440"/>
          <ac:picMkLst>
            <pc:docMk/>
            <pc:sldMk cId="1109621184" sldId="511"/>
            <ac:picMk id="8" creationId="{CA67B554-3706-8C87-D867-39970AFBF499}"/>
          </ac:picMkLst>
        </pc:picChg>
      </pc:sldChg>
      <pc:sldChg chg="addSp delSp modSp add mod delDesignElem">
        <pc:chgData name="Skudlarek, Karen" userId="48538c00-b2ba-473f-af08-20b60a3a0c4e" providerId="ADAL" clId="{AE7B5813-05C8-481E-8E9B-F683E10C14A3}" dt="2024-06-25T13:18:46.388" v="220" actId="1076"/>
        <pc:sldMkLst>
          <pc:docMk/>
          <pc:sldMk cId="2680642575" sldId="512"/>
        </pc:sldMkLst>
        <pc:spChg chg="del">
          <ac:chgData name="Skudlarek, Karen" userId="48538c00-b2ba-473f-af08-20b60a3a0c4e" providerId="ADAL" clId="{AE7B5813-05C8-481E-8E9B-F683E10C14A3}" dt="2024-06-25T13:17:28.762" v="55"/>
          <ac:spMkLst>
            <pc:docMk/>
            <pc:sldMk cId="2680642575" sldId="512"/>
            <ac:spMk id="4" creationId="{433DE814-5B9C-FA58-7A48-41B6C52DE57C}"/>
          </ac:spMkLst>
        </pc:spChg>
        <pc:spChg chg="add mod">
          <ac:chgData name="Skudlarek, Karen" userId="48538c00-b2ba-473f-af08-20b60a3a0c4e" providerId="ADAL" clId="{AE7B5813-05C8-481E-8E9B-F683E10C14A3}" dt="2024-06-25T13:18:46.388" v="220" actId="1076"/>
          <ac:spMkLst>
            <pc:docMk/>
            <pc:sldMk cId="2680642575" sldId="512"/>
            <ac:spMk id="5" creationId="{4A488594-296F-0971-42EC-953F046E65F5}"/>
          </ac:spMkLst>
        </pc:spChg>
      </pc:sldChg>
      <pc:sldChg chg="addSp delSp modSp add mod delDesignElem">
        <pc:chgData name="Skudlarek, Karen" userId="48538c00-b2ba-473f-af08-20b60a3a0c4e" providerId="ADAL" clId="{AE7B5813-05C8-481E-8E9B-F683E10C14A3}" dt="2024-06-25T13:28:38.323" v="871" actId="1035"/>
        <pc:sldMkLst>
          <pc:docMk/>
          <pc:sldMk cId="1597498106" sldId="514"/>
        </pc:sldMkLst>
        <pc:spChg chg="del">
          <ac:chgData name="Skudlarek, Karen" userId="48538c00-b2ba-473f-af08-20b60a3a0c4e" providerId="ADAL" clId="{AE7B5813-05C8-481E-8E9B-F683E10C14A3}" dt="2024-06-25T13:17:28.762" v="55"/>
          <ac:spMkLst>
            <pc:docMk/>
            <pc:sldMk cId="1597498106" sldId="514"/>
            <ac:spMk id="3" creationId="{72202584-F0F7-1F14-EAAA-19845AEA896D}"/>
          </ac:spMkLst>
        </pc:spChg>
        <pc:spChg chg="add mod">
          <ac:chgData name="Skudlarek, Karen" userId="48538c00-b2ba-473f-af08-20b60a3a0c4e" providerId="ADAL" clId="{AE7B5813-05C8-481E-8E9B-F683E10C14A3}" dt="2024-06-25T13:18:41.634" v="218" actId="1076"/>
          <ac:spMkLst>
            <pc:docMk/>
            <pc:sldMk cId="1597498106" sldId="514"/>
            <ac:spMk id="4" creationId="{204D1988-9944-D69C-F26A-CE468129D526}"/>
          </ac:spMkLst>
        </pc:spChg>
        <pc:spChg chg="mod">
          <ac:chgData name="Skudlarek, Karen" userId="48538c00-b2ba-473f-af08-20b60a3a0c4e" providerId="ADAL" clId="{AE7B5813-05C8-481E-8E9B-F683E10C14A3}" dt="2024-06-25T13:28:38.323" v="871" actId="1035"/>
          <ac:spMkLst>
            <pc:docMk/>
            <pc:sldMk cId="1597498106" sldId="514"/>
            <ac:spMk id="14" creationId="{A3312664-75A7-465D-B522-B4D1998EE835}"/>
          </ac:spMkLst>
        </pc:spChg>
        <pc:spChg chg="mod">
          <ac:chgData name="Skudlarek, Karen" userId="48538c00-b2ba-473f-af08-20b60a3a0c4e" providerId="ADAL" clId="{AE7B5813-05C8-481E-8E9B-F683E10C14A3}" dt="2024-06-25T13:28:38.323" v="871" actId="1035"/>
          <ac:spMkLst>
            <pc:docMk/>
            <pc:sldMk cId="1597498106" sldId="514"/>
            <ac:spMk id="15" creationId="{91B932A8-2C41-4CC8-B93B-6E5AD145A60B}"/>
          </ac:spMkLst>
        </pc:spChg>
        <pc:spChg chg="mod">
          <ac:chgData name="Skudlarek, Karen" userId="48538c00-b2ba-473f-af08-20b60a3a0c4e" providerId="ADAL" clId="{AE7B5813-05C8-481E-8E9B-F683E10C14A3}" dt="2024-06-25T13:28:38.323" v="871" actId="1035"/>
          <ac:spMkLst>
            <pc:docMk/>
            <pc:sldMk cId="1597498106" sldId="514"/>
            <ac:spMk id="16" creationId="{36355637-BB26-4973-8B98-06B7E307CB60}"/>
          </ac:spMkLst>
        </pc:spChg>
        <pc:spChg chg="mod">
          <ac:chgData name="Skudlarek, Karen" userId="48538c00-b2ba-473f-af08-20b60a3a0c4e" providerId="ADAL" clId="{AE7B5813-05C8-481E-8E9B-F683E10C14A3}" dt="2024-06-25T13:28:38.323" v="871" actId="1035"/>
          <ac:spMkLst>
            <pc:docMk/>
            <pc:sldMk cId="1597498106" sldId="514"/>
            <ac:spMk id="17" creationId="{373034D9-ED6D-4A5A-A8F5-A417D26C5A0F}"/>
          </ac:spMkLst>
        </pc:spChg>
      </pc:sldChg>
      <pc:sldChg chg="del">
        <pc:chgData name="Skudlarek, Karen" userId="48538c00-b2ba-473f-af08-20b60a3a0c4e" providerId="ADAL" clId="{AE7B5813-05C8-481E-8E9B-F683E10C14A3}" dt="2024-06-25T13:13:23.361" v="43" actId="47"/>
        <pc:sldMkLst>
          <pc:docMk/>
          <pc:sldMk cId="1127147547" sldId="534"/>
        </pc:sldMkLst>
      </pc:sldChg>
      <pc:sldChg chg="delSp add delDesignElem">
        <pc:chgData name="Skudlarek, Karen" userId="48538c00-b2ba-473f-af08-20b60a3a0c4e" providerId="ADAL" clId="{AE7B5813-05C8-481E-8E9B-F683E10C14A3}" dt="2024-06-25T13:15:19.507" v="46"/>
        <pc:sldMkLst>
          <pc:docMk/>
          <pc:sldMk cId="3798706330" sldId="553"/>
        </pc:sldMkLst>
        <pc:spChg chg="del">
          <ac:chgData name="Skudlarek, Karen" userId="48538c00-b2ba-473f-af08-20b60a3a0c4e" providerId="ADAL" clId="{AE7B5813-05C8-481E-8E9B-F683E10C14A3}" dt="2024-06-25T13:15:19.507" v="46"/>
          <ac:spMkLst>
            <pc:docMk/>
            <pc:sldMk cId="3798706330" sldId="553"/>
            <ac:spMk id="6" creationId="{CBACECA1-0760-7A09-5E78-3D72E45A1E4E}"/>
          </ac:spMkLst>
        </pc:spChg>
      </pc:sldChg>
      <pc:sldChg chg="del">
        <pc:chgData name="Skudlarek, Karen" userId="48538c00-b2ba-473f-af08-20b60a3a0c4e" providerId="ADAL" clId="{AE7B5813-05C8-481E-8E9B-F683E10C14A3}" dt="2024-06-25T13:12:54.161" v="41" actId="47"/>
        <pc:sldMkLst>
          <pc:docMk/>
          <pc:sldMk cId="1311880377" sldId="566"/>
        </pc:sldMkLst>
      </pc:sldChg>
      <pc:sldChg chg="del">
        <pc:chgData name="Skudlarek, Karen" userId="48538c00-b2ba-473f-af08-20b60a3a0c4e" providerId="ADAL" clId="{AE7B5813-05C8-481E-8E9B-F683E10C14A3}" dt="2024-06-25T13:13:08.254" v="42" actId="47"/>
        <pc:sldMkLst>
          <pc:docMk/>
          <pc:sldMk cId="2589267776" sldId="586"/>
        </pc:sldMkLst>
      </pc:sldChg>
    </pc:docChg>
  </pc:docChgLst>
  <pc:docChgLst>
    <pc:chgData name="Skudlarek, Karen" userId="S::karen.skudlarek@uconn.edu::48538c00-b2ba-473f-af08-20b60a3a0c4e" providerId="AD" clId="Web-{1E0B308D-9CB2-65A9-084E-CDB401AB9185}"/>
    <pc:docChg chg="modSld">
      <pc:chgData name="Skudlarek, Karen" userId="S::karen.skudlarek@uconn.edu::48538c00-b2ba-473f-af08-20b60a3a0c4e" providerId="AD" clId="Web-{1E0B308D-9CB2-65A9-084E-CDB401AB9185}" dt="2024-06-25T13:58:07.703" v="23"/>
      <pc:docMkLst>
        <pc:docMk/>
      </pc:docMkLst>
      <pc:sldChg chg="modSp">
        <pc:chgData name="Skudlarek, Karen" userId="S::karen.skudlarek@uconn.edu::48538c00-b2ba-473f-af08-20b60a3a0c4e" providerId="AD" clId="Web-{1E0B308D-9CB2-65A9-084E-CDB401AB9185}" dt="2024-06-25T13:46:47.158" v="6" actId="14100"/>
        <pc:sldMkLst>
          <pc:docMk/>
          <pc:sldMk cId="1942867001" sldId="304"/>
        </pc:sldMkLst>
        <pc:spChg chg="mod">
          <ac:chgData name="Skudlarek, Karen" userId="S::karen.skudlarek@uconn.edu::48538c00-b2ba-473f-af08-20b60a3a0c4e" providerId="AD" clId="Web-{1E0B308D-9CB2-65A9-084E-CDB401AB9185}" dt="2024-06-25T13:46:47.158" v="6" actId="14100"/>
          <ac:spMkLst>
            <pc:docMk/>
            <pc:sldMk cId="1942867001" sldId="304"/>
            <ac:spMk id="2" creationId="{C06348AA-DDB8-61B5-4921-DDC677DD9799}"/>
          </ac:spMkLst>
        </pc:spChg>
      </pc:sldChg>
      <pc:sldChg chg="addSp delSp modSp">
        <pc:chgData name="Skudlarek, Karen" userId="S::karen.skudlarek@uconn.edu::48538c00-b2ba-473f-af08-20b60a3a0c4e" providerId="AD" clId="Web-{1E0B308D-9CB2-65A9-084E-CDB401AB9185}" dt="2024-06-25T13:58:07.703" v="23"/>
        <pc:sldMkLst>
          <pc:docMk/>
          <pc:sldMk cId="1168143856" sldId="585"/>
        </pc:sldMkLst>
        <pc:spChg chg="mod">
          <ac:chgData name="Skudlarek, Karen" userId="S::karen.skudlarek@uconn.edu::48538c00-b2ba-473f-af08-20b60a3a0c4e" providerId="AD" clId="Web-{1E0B308D-9CB2-65A9-084E-CDB401AB9185}" dt="2024-06-25T13:55:31.469" v="8" actId="20577"/>
          <ac:spMkLst>
            <pc:docMk/>
            <pc:sldMk cId="1168143856" sldId="585"/>
            <ac:spMk id="3" creationId="{CE136DDF-0A0A-5B95-9ED9-339409A415F7}"/>
          </ac:spMkLst>
        </pc:spChg>
        <pc:picChg chg="add mod">
          <ac:chgData name="Skudlarek, Karen" userId="S::karen.skudlarek@uconn.edu::48538c00-b2ba-473f-af08-20b60a3a0c4e" providerId="AD" clId="Web-{1E0B308D-9CB2-65A9-084E-CDB401AB9185}" dt="2024-06-25T13:58:07.703" v="23"/>
          <ac:picMkLst>
            <pc:docMk/>
            <pc:sldMk cId="1168143856" sldId="585"/>
            <ac:picMk id="4" creationId="{4AD2DE84-2F3B-40AA-D843-AC8B7F53D61C}"/>
          </ac:picMkLst>
        </pc:picChg>
        <pc:picChg chg="del">
          <ac:chgData name="Skudlarek, Karen" userId="S::karen.skudlarek@uconn.edu::48538c00-b2ba-473f-af08-20b60a3a0c4e" providerId="AD" clId="Web-{1E0B308D-9CB2-65A9-084E-CDB401AB9185}" dt="2024-06-25T13:57:23.344" v="10"/>
          <ac:picMkLst>
            <pc:docMk/>
            <pc:sldMk cId="1168143856" sldId="585"/>
            <ac:picMk id="5" creationId="{C6D480DC-4B12-6995-4BD9-D3EF6686073C}"/>
          </ac:picMkLst>
        </pc:picChg>
      </pc:sldChg>
      <pc:sldChg chg="modSp">
        <pc:chgData name="Skudlarek, Karen" userId="S::karen.skudlarek@uconn.edu::48538c00-b2ba-473f-af08-20b60a3a0c4e" providerId="AD" clId="Web-{1E0B308D-9CB2-65A9-084E-CDB401AB9185}" dt="2024-06-25T13:46:41.892" v="5" actId="20577"/>
        <pc:sldMkLst>
          <pc:docMk/>
          <pc:sldMk cId="2002102515" sldId="587"/>
        </pc:sldMkLst>
        <pc:spChg chg="mod">
          <ac:chgData name="Skudlarek, Karen" userId="S::karen.skudlarek@uconn.edu::48538c00-b2ba-473f-af08-20b60a3a0c4e" providerId="AD" clId="Web-{1E0B308D-9CB2-65A9-084E-CDB401AB9185}" dt="2024-06-25T13:46:41.892" v="5" actId="20577"/>
          <ac:spMkLst>
            <pc:docMk/>
            <pc:sldMk cId="2002102515" sldId="587"/>
            <ac:spMk id="3" creationId="{EE536143-F33D-84A9-DC3A-9728D7DB5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781F7-5A19-BBBE-41FC-6345B9E20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664F2-2D63-50B0-89D9-3D90782156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B6954A6-6073-48AC-BBF4-6746526F1B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24E76-57D0-0EA8-2C72-DE16A0E68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6AB80-5304-0073-2AD8-147979ED7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99940E-F321-4296-B84D-3125E0DB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8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A130987-5D2A-4260-98BF-69E8260882E1}" type="datetimeFigureOut"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05272B2-4FC2-45E9-86DD-929DAF1697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58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abilitystatistics.org/StatusReports/2018-PDF/2018-StatusReport_US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Erickson, W., Lee, C., &amp; von Schrader, S. (2020). 2018 Disability Status Report: United States. Ithaca, NY: Cornell University Yang-Tan Institute on Employment and Disability(YTI).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https://www.disabilitystatistics.org/StatusReports/2018-PDF/2018-StatusReport_US.pdf</a:t>
            </a:r>
            <a:endParaRPr lang="en-US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2022: Employment with disability 30%, Employment without disability 63%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C3292-DE3B-4316-9031-5F54AEF1B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90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4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8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3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6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D1F6-972C-438D-9046-8F846C593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5BA2C-7475-4A7B-B708-734D9B94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91A16-2DA2-4E82-B1BF-9FED2E85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6A73-6AF4-47E3-A51B-DF9F8B71C655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E4A76-B89C-433D-91A8-E3C01DD2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EABA7-D258-4F37-857C-3AC48EE3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7763-0A25-4750-BC8F-1F680033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D9A86-2757-4E0F-B643-6C044D2B3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988B7-8F7B-4643-841B-A9BBA6A5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6C7-CB88-4286-A139-9CC25163BAA2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569F9-C0C2-4928-AE26-E1C55D8A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24C7-A0CD-47DF-9F05-DC92CB84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7F25C-E235-4D13-AC38-1108B2D54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3B606-DA55-4BC8-BB7C-F58AD4AC0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D5C61-61F2-40BF-A2E2-AF36AF8F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94E3-E85E-457D-9AD3-49173537B01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E0A67-70AB-4D4F-9D71-0FAE8E8C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F76A5-F83B-422D-A38A-CBE149BE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1B51-B744-4B26-871C-D8256396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21CC-2673-495B-A5E2-F0A56B72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82A8B-E77A-47EA-9E20-800EAE1C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984-1ED1-4DDA-B40D-3EC2EDCEBE7B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F4ED-1A39-4D19-9C86-953350ED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F7699-0CF0-4095-87F2-D5C9285B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BA00-F353-4CB6-AF7B-D4722F85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008AD-8EE3-4039-AE82-0E6381045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A4DAF-392B-4402-9E3A-C799868FC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A4C7-93A1-414B-A7D3-A4CF041704E0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4EE8C-C83B-4658-822F-B6AB9D00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FCE44-AABD-4FC5-9102-FE4EDAF7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D786-7ACB-4636-859F-7CD8303D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A12A-B07E-4AFB-9FB5-83E7A13BB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4EC7D-8EAC-498D-8349-B4D9AB708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E3307-2A5C-479F-96DC-8284ABE0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7B7-F436-4212-98CD-53137B088647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945CB-E26E-4421-8297-D6929FD6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07F29-E54F-4000-99BF-8BDE5C9B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0E04-9E4F-4264-B5CD-1F0E6F25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F97A1-05A4-4BC6-8CA7-87B85028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906B1-985F-4437-B921-583F76DDE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65773-9403-43F1-BB39-E2EC29FB2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897AE-27E5-41EC-9810-6DE971732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0E60E-AC05-431C-80B7-4205EE88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E336-1BEB-47BF-BAC0-7BA7B2F31892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5E6AE3-1329-4ACA-813E-120EEB57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F6DF4-C5D8-4C69-9EE6-5380B7E0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0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7189-ADE1-4554-B986-5CC8E71B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8644E-7513-4FCE-9CFD-1F1AF565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17E7-C181-4F53-B67A-0ED5FBD18FEB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71716-815F-4619-A712-4F51B7A2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7944B-A3DC-4447-947A-A5DD232C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4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9A788-7020-46FC-A210-2A0A8A0B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30B8-926B-4352-8A6B-7FC1F2B2E595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6F92A-ED2B-4111-BA5A-A5880090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1CB6-A6E3-4865-9C3C-A69BAAC5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0A85-52E3-40DD-AFF6-CC4DC1E9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AC26-A5E3-43D1-A62A-761893A0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E12AD-8347-4721-B716-F7BB696D8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9C10-043A-4270-BC8F-5D8F8F83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B8C-CC62-4EEB-BDDE-C6C2472EB02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59736-F84C-4869-8E73-173E9846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6FA40-6A3E-4422-9957-996ED2E0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D6E4-81D0-4F6C-89BA-2AA19222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CC7BB-86DC-4BE8-84BC-6288342BE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3AEF2-5043-42A4-B1C9-B417421ED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8F29F-4DE5-4F3A-9DF6-48E5A727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0005-B11E-4E75-A1B6-1E25D8157B03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40CB8-24B8-41B1-9C7B-8D9A7751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12112-B561-4D25-B6AC-BF262AD5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EEC6D-BE85-432B-8291-5C7AEB0D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DC14-195A-466B-90FE-6E216735E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9B6F-D427-414D-B57B-DFCBE66C1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23AC-443E-4B92-AF36-6480A0433D2D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E2BC4-DE11-4158-9EE6-B3AFF095C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93B83-60E6-49AB-BE5F-F36EE465B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296A-D16F-4897-98A2-11DAD03E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skudlarek@uconn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nathan.husky@uconn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upport.microsoft.com/en-us/office/make-slides-easier-to-read-by-using-the-reading-order-pane-863b5c1c-4f19-45ec-96e6-93a6457f5e1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17/04/relationships/track" Target="../media/track1.vtt"/><Relationship Id="rId4" Type="http://schemas.openxmlformats.org/officeDocument/2006/relationships/hyperlink" Target="https://www.happyscribe.com/subtitle-tools/convert-srt-to-vt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improve-accessibility-with-the-accessibility-checker-a16f6de0-2f39-4a2b-8bd8-5ad801426c7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ly.ac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.atlassian.net/l/cp/NeY7HKg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abilitystatistics.org/StatusReports/2018-PDF/2018-StatusReport_U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its.uconn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d.uconn.edu/" TargetMode="External"/><Relationship Id="rId5" Type="http://schemas.openxmlformats.org/officeDocument/2006/relationships/hyperlink" Target="https://accessibility.uconn.edu/" TargetMode="External"/><Relationship Id="rId4" Type="http://schemas.openxmlformats.org/officeDocument/2006/relationships/hyperlink" Target="https://kb.ecampus.uconn.edu/2020/10/06/ecampus-syllabus-templat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ccessibility.its.uconn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AAE3-2147-C5B6-3BF3-14699AF6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91182"/>
            <a:ext cx="10983687" cy="1956682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/>
              <a:t>Digital Accessibility</a:t>
            </a:r>
            <a:br>
              <a:rPr lang="en-US" sz="6600" b="1"/>
            </a:br>
            <a:r>
              <a:rPr lang="en-US" sz="4400" b="1"/>
              <a:t>Create an Inclusive and Accessible Experience </a:t>
            </a:r>
            <a:endParaRPr lang="en-US" sz="66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36143-F33D-84A9-DC3A-9728D7DB5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3415729"/>
            <a:ext cx="10112829" cy="1126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latin typeface="+mj-lt"/>
                <a:ea typeface="+mj-ea"/>
                <a:cs typeface="+mj-cs"/>
              </a:rPr>
              <a:t>Accessible PowerPoint Presentations</a:t>
            </a:r>
          </a:p>
        </p:txBody>
      </p:sp>
      <p:grpSp>
        <p:nvGrpSpPr>
          <p:cNvPr id="7" name="Group 6" descr="UConn Logo">
            <a:extLst>
              <a:ext uri="{FF2B5EF4-FFF2-40B4-BE49-F238E27FC236}">
                <a16:creationId xmlns:a16="http://schemas.microsoft.com/office/drawing/2014/main" id="{86019C4A-AE84-511D-0922-E85B8EDB6F09}"/>
              </a:ext>
            </a:extLst>
          </p:cNvPr>
          <p:cNvGrpSpPr/>
          <p:nvPr/>
        </p:nvGrpSpPr>
        <p:grpSpPr>
          <a:xfrm>
            <a:off x="-3048" y="5991702"/>
            <a:ext cx="12192000" cy="866298"/>
            <a:chOff x="-3048" y="5991702"/>
            <a:chExt cx="12192000" cy="8662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E6676A-A65B-471E-8D11-7EA57C2D6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48" y="5991702"/>
              <a:ext cx="12192000" cy="8662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05C4CC-31D2-1174-F5BF-5F1A2A389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69" y="6041933"/>
              <a:ext cx="4504762" cy="7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10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True Tables Examples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939" y="1030704"/>
            <a:ext cx="4846320" cy="80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ne" extrusionOk="0">
                <a:moveTo>
                  <a:pt x="0" y="0"/>
                </a:moveTo>
                <a:cubicBezTo>
                  <a:pt x="4579" y="55"/>
                  <a:pt x="5421" y="-215"/>
                  <a:pt x="10000" y="0"/>
                </a:cubicBezTo>
                <a:cubicBezTo>
                  <a:pt x="10277" y="2930"/>
                  <a:pt x="9971" y="5508"/>
                  <a:pt x="10000" y="10000"/>
                </a:cubicBezTo>
                <a:cubicBezTo>
                  <a:pt x="6498" y="9816"/>
                  <a:pt x="4621" y="9664"/>
                  <a:pt x="0" y="10000"/>
                </a:cubicBezTo>
                <a:cubicBezTo>
                  <a:pt x="289" y="5286"/>
                  <a:pt x="468" y="3362"/>
                  <a:pt x="0" y="0"/>
                </a:cubicBezTo>
                <a:close/>
              </a:path>
              <a:path w="10000" h="10000" stroke="0" extrusionOk="0">
                <a:moveTo>
                  <a:pt x="0" y="0"/>
                </a:moveTo>
                <a:cubicBezTo>
                  <a:pt x="4238" y="109"/>
                  <a:pt x="5419" y="91"/>
                  <a:pt x="10000" y="0"/>
                </a:cubicBezTo>
                <a:cubicBezTo>
                  <a:pt x="9541" y="2005"/>
                  <a:pt x="9791" y="5991"/>
                  <a:pt x="10000" y="10000"/>
                </a:cubicBezTo>
                <a:cubicBezTo>
                  <a:pt x="6302" y="9680"/>
                  <a:pt x="3370" y="10368"/>
                  <a:pt x="0" y="10000"/>
                </a:cubicBezTo>
                <a:cubicBezTo>
                  <a:pt x="493" y="5328"/>
                  <a:pt x="194" y="3896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306FC-DF5E-3663-709F-A392B558AAC6}"/>
              </a:ext>
            </a:extLst>
          </p:cNvPr>
          <p:cNvSpPr txBox="1"/>
          <p:nvPr/>
        </p:nvSpPr>
        <p:spPr>
          <a:xfrm>
            <a:off x="669036" y="1519471"/>
            <a:ext cx="302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Inaccessible Table</a:t>
            </a:r>
          </a:p>
        </p:txBody>
      </p:sp>
      <p:graphicFrame>
        <p:nvGraphicFramePr>
          <p:cNvPr id="5" name="Table 4" descr="Incorrectly formatted table">
            <a:extLst>
              <a:ext uri="{FF2B5EF4-FFF2-40B4-BE49-F238E27FC236}">
                <a16:creationId xmlns:a16="http://schemas.microsoft.com/office/drawing/2014/main" id="{29E6DF14-7A33-6572-5CCD-54858A450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76583"/>
              </p:ext>
            </p:extLst>
          </p:nvPr>
        </p:nvGraphicFramePr>
        <p:xfrm>
          <a:off x="669036" y="1933609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880579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7924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Karen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Jonathan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4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(860) 486-0506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486-1234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0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3" tooltip="Email Karen Skudlarek"/>
                        </a:rPr>
                        <a:t>karen.skudlarek@uconn.edu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Email Jonathan Husky"/>
                        </a:rPr>
                        <a:t>jonathan.husky@uconn.edu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1948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8C75C8-5895-9B77-2DB4-D1F5EE797156}"/>
              </a:ext>
            </a:extLst>
          </p:cNvPr>
          <p:cNvSpPr txBox="1"/>
          <p:nvPr/>
        </p:nvSpPr>
        <p:spPr>
          <a:xfrm>
            <a:off x="669036" y="3721395"/>
            <a:ext cx="302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Accessible Table</a:t>
            </a:r>
          </a:p>
        </p:txBody>
      </p:sp>
      <p:graphicFrame>
        <p:nvGraphicFramePr>
          <p:cNvPr id="6" name="Table 7" descr="Correctly formatted table">
            <a:extLst>
              <a:ext uri="{FF2B5EF4-FFF2-40B4-BE49-F238E27FC236}">
                <a16:creationId xmlns:a16="http://schemas.microsoft.com/office/drawing/2014/main" id="{865E8BBB-16DF-2ED0-7991-9CD25F671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91825"/>
              </p:ext>
            </p:extLst>
          </p:nvPr>
        </p:nvGraphicFramePr>
        <p:xfrm>
          <a:off x="669036" y="4226009"/>
          <a:ext cx="872642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8808">
                  <a:extLst>
                    <a:ext uri="{9D8B030D-6E8A-4147-A177-3AD203B41FA5}">
                      <a16:colId xmlns:a16="http://schemas.microsoft.com/office/drawing/2014/main" val="2853097926"/>
                    </a:ext>
                  </a:extLst>
                </a:gridCol>
                <a:gridCol w="2908808">
                  <a:extLst>
                    <a:ext uri="{9D8B030D-6E8A-4147-A177-3AD203B41FA5}">
                      <a16:colId xmlns:a16="http://schemas.microsoft.com/office/drawing/2014/main" val="3521296367"/>
                    </a:ext>
                  </a:extLst>
                </a:gridCol>
                <a:gridCol w="2908808">
                  <a:extLst>
                    <a:ext uri="{9D8B030D-6E8A-4147-A177-3AD203B41FA5}">
                      <a16:colId xmlns:a16="http://schemas.microsoft.com/office/drawing/2014/main" val="1062681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12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Karen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486-0506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3" tooltip="Email Karen Skudlarek"/>
                        </a:rPr>
                        <a:t>karen.skudlarek@uconn.edu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88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Jonathan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486-1234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Email Jonathan Husky"/>
                        </a:rPr>
                        <a:t>jonathan.husky@uconn.edu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78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Accessible Colors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5" y="540630"/>
            <a:ext cx="5972958" cy="558394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Contrast Font 18 and higher 3:1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Contrast Font below 18 4.5:1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Do not use color alone to convey information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Avoid using Red and Black or Red and Green Combination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Text on Images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Use tools to check color contrast and simulate color blindness</a:t>
            </a:r>
          </a:p>
        </p:txBody>
      </p:sp>
    </p:spTree>
    <p:extLst>
      <p:ext uri="{BB962C8B-B14F-4D97-AF65-F5344CB8AC3E}">
        <p14:creationId xmlns:p14="http://schemas.microsoft.com/office/powerpoint/2010/main" val="18643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 Title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Make each slide title unique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Title will be presented as a heading to screen reader users and will be the first thing read on each slide.</a:t>
            </a:r>
          </a:p>
          <a:p>
            <a:pPr lvl="0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ketchy line">
            <a:extLst>
              <a:ext uri="{FF2B5EF4-FFF2-40B4-BE49-F238E27FC236}">
                <a16:creationId xmlns:a16="http://schemas.microsoft.com/office/drawing/2014/main" id="{22D6C8A2-B1DE-358D-DC25-9C156A11C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369039"/>
            <a:ext cx="2377440" cy="39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ne" extrusionOk="0">
                <a:moveTo>
                  <a:pt x="0" y="0"/>
                </a:moveTo>
                <a:cubicBezTo>
                  <a:pt x="4579" y="55"/>
                  <a:pt x="5421" y="-215"/>
                  <a:pt x="10000" y="0"/>
                </a:cubicBezTo>
                <a:cubicBezTo>
                  <a:pt x="10277" y="2930"/>
                  <a:pt x="9971" y="5508"/>
                  <a:pt x="10000" y="10000"/>
                </a:cubicBezTo>
                <a:cubicBezTo>
                  <a:pt x="6498" y="9816"/>
                  <a:pt x="4621" y="9664"/>
                  <a:pt x="0" y="10000"/>
                </a:cubicBezTo>
                <a:cubicBezTo>
                  <a:pt x="289" y="5286"/>
                  <a:pt x="468" y="3362"/>
                  <a:pt x="0" y="0"/>
                </a:cubicBezTo>
                <a:close/>
              </a:path>
              <a:path w="10000" h="10000" stroke="0" extrusionOk="0">
                <a:moveTo>
                  <a:pt x="0" y="0"/>
                </a:moveTo>
                <a:cubicBezTo>
                  <a:pt x="4238" y="109"/>
                  <a:pt x="5419" y="91"/>
                  <a:pt x="10000" y="0"/>
                </a:cubicBezTo>
                <a:cubicBezTo>
                  <a:pt x="9541" y="2005"/>
                  <a:pt x="9791" y="5991"/>
                  <a:pt x="10000" y="10000"/>
                </a:cubicBezTo>
                <a:cubicBezTo>
                  <a:pt x="6302" y="9680"/>
                  <a:pt x="3370" y="10368"/>
                  <a:pt x="0" y="10000"/>
                </a:cubicBezTo>
                <a:cubicBezTo>
                  <a:pt x="493" y="5328"/>
                  <a:pt x="194" y="3896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 Reading Order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default, screen reader will read: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 title first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followed by other content defined by slide layout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any added content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content is added, be sure the reading order is correct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check reading order either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Home &gt; Arrange &gt; Selection Pane (this is reversed order) example shown on this slide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&gt; Check Accessibility &gt; Reading Order Pane (example on next slide)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ketchy line">
            <a:extLst>
              <a:ext uri="{FF2B5EF4-FFF2-40B4-BE49-F238E27FC236}">
                <a16:creationId xmlns:a16="http://schemas.microsoft.com/office/drawing/2014/main" id="{2A3AF169-F87F-EDDE-F989-FD0211601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341601"/>
            <a:ext cx="4572000" cy="76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ne" extrusionOk="0">
                <a:moveTo>
                  <a:pt x="0" y="0"/>
                </a:moveTo>
                <a:cubicBezTo>
                  <a:pt x="4579" y="55"/>
                  <a:pt x="5421" y="-215"/>
                  <a:pt x="10000" y="0"/>
                </a:cubicBezTo>
                <a:cubicBezTo>
                  <a:pt x="10277" y="2930"/>
                  <a:pt x="9971" y="5508"/>
                  <a:pt x="10000" y="10000"/>
                </a:cubicBezTo>
                <a:cubicBezTo>
                  <a:pt x="6498" y="9816"/>
                  <a:pt x="4621" y="9664"/>
                  <a:pt x="0" y="10000"/>
                </a:cubicBezTo>
                <a:cubicBezTo>
                  <a:pt x="289" y="5286"/>
                  <a:pt x="468" y="3362"/>
                  <a:pt x="0" y="0"/>
                </a:cubicBezTo>
                <a:close/>
              </a:path>
              <a:path w="10000" h="10000" stroke="0" extrusionOk="0">
                <a:moveTo>
                  <a:pt x="0" y="0"/>
                </a:moveTo>
                <a:cubicBezTo>
                  <a:pt x="4238" y="109"/>
                  <a:pt x="5419" y="91"/>
                  <a:pt x="10000" y="0"/>
                </a:cubicBezTo>
                <a:cubicBezTo>
                  <a:pt x="9541" y="2005"/>
                  <a:pt x="9791" y="5991"/>
                  <a:pt x="10000" y="10000"/>
                </a:cubicBezTo>
                <a:cubicBezTo>
                  <a:pt x="6302" y="9680"/>
                  <a:pt x="3370" y="10368"/>
                  <a:pt x="0" y="10000"/>
                </a:cubicBezTo>
                <a:cubicBezTo>
                  <a:pt x="493" y="5328"/>
                  <a:pt x="194" y="3896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shot of PowerPoint menu on Home tab Arrange &gt; Selection Pane.">
            <a:extLst>
              <a:ext uri="{FF2B5EF4-FFF2-40B4-BE49-F238E27FC236}">
                <a16:creationId xmlns:a16="http://schemas.microsoft.com/office/drawing/2014/main" id="{FE960088-A37B-4C7F-06DD-6FAAD1872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89" y="136525"/>
            <a:ext cx="1689773" cy="492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shot of Selection menu in PowerPoint indicating the reading order is from the bottom up.">
            <a:extLst>
              <a:ext uri="{FF2B5EF4-FFF2-40B4-BE49-F238E27FC236}">
                <a16:creationId xmlns:a16="http://schemas.microsoft.com/office/drawing/2014/main" id="{3C58F455-F75C-192F-0D89-EFFD989F8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4619269"/>
            <a:ext cx="2043934" cy="18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Reading Order Pane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 in order listed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Uncheck decorative elements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have complex diagrams or illustrations made of many objects, group the objects into logical units.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Screen-reader user can read the grouped units rather than all of the individual objects in them.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 more about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Reading Order Pane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 Microsoft’s website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ketchy line">
            <a:extLst>
              <a:ext uri="{FF2B5EF4-FFF2-40B4-BE49-F238E27FC236}">
                <a16:creationId xmlns:a16="http://schemas.microsoft.com/office/drawing/2014/main" id="{A283E4A1-664E-E5FB-DD8F-5FFBE0C56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208" y="1350745"/>
            <a:ext cx="4572000" cy="76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ne" extrusionOk="0">
                <a:moveTo>
                  <a:pt x="0" y="0"/>
                </a:moveTo>
                <a:cubicBezTo>
                  <a:pt x="4579" y="55"/>
                  <a:pt x="5421" y="-215"/>
                  <a:pt x="10000" y="0"/>
                </a:cubicBezTo>
                <a:cubicBezTo>
                  <a:pt x="10277" y="2930"/>
                  <a:pt x="9971" y="5508"/>
                  <a:pt x="10000" y="10000"/>
                </a:cubicBezTo>
                <a:cubicBezTo>
                  <a:pt x="6498" y="9816"/>
                  <a:pt x="4621" y="9664"/>
                  <a:pt x="0" y="10000"/>
                </a:cubicBezTo>
                <a:cubicBezTo>
                  <a:pt x="289" y="5286"/>
                  <a:pt x="468" y="3362"/>
                  <a:pt x="0" y="0"/>
                </a:cubicBezTo>
                <a:close/>
              </a:path>
              <a:path w="10000" h="10000" stroke="0" extrusionOk="0">
                <a:moveTo>
                  <a:pt x="0" y="0"/>
                </a:moveTo>
                <a:cubicBezTo>
                  <a:pt x="4238" y="109"/>
                  <a:pt x="5419" y="91"/>
                  <a:pt x="10000" y="0"/>
                </a:cubicBezTo>
                <a:cubicBezTo>
                  <a:pt x="9541" y="2005"/>
                  <a:pt x="9791" y="5991"/>
                  <a:pt x="10000" y="10000"/>
                </a:cubicBezTo>
                <a:cubicBezTo>
                  <a:pt x="6302" y="9680"/>
                  <a:pt x="3370" y="10368"/>
                  <a:pt x="0" y="10000"/>
                </a:cubicBezTo>
                <a:cubicBezTo>
                  <a:pt x="493" y="5328"/>
                  <a:pt x="194" y="3896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shot of PowerPoint menu on Review tab Check Accessibility &gt; Reading Order Pane">
            <a:extLst>
              <a:ext uri="{FF2B5EF4-FFF2-40B4-BE49-F238E27FC236}">
                <a16:creationId xmlns:a16="http://schemas.microsoft.com/office/drawing/2014/main" id="{4319451C-CB6B-34F7-7956-963BBAE21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456" y="543068"/>
            <a:ext cx="2173044" cy="274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shot of Reading Order menu in PowerPoint indicating the reading order is from the top to bottom.">
            <a:extLst>
              <a:ext uri="{FF2B5EF4-FFF2-40B4-BE49-F238E27FC236}">
                <a16:creationId xmlns:a16="http://schemas.microsoft.com/office/drawing/2014/main" id="{CA67B554-3706-8C87-D867-39970AFBF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738" y="3972286"/>
            <a:ext cx="2504762" cy="17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2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Live Presentation: Captions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312664-75A7-465D-B522-B4D1998EE8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6612" y="1620419"/>
            <a:ext cx="5157787" cy="82391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LIVE PRESENT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670" y="2444331"/>
            <a:ext cx="5695461" cy="3552740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 User chooses to turn on/off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Save file to OneDrive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 Show &gt; Present Live drop-down arrow and set Audience Settings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 &gt; Present Live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can be changed by end user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355637-BB26-4973-8B98-06B7E307CB6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830036" y="1620419"/>
            <a:ext cx="5183188" cy="82391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LIVE CAPTIONS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73034D9-ED6D-4A5A-A8F5-A417D26C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0036" y="2444331"/>
            <a:ext cx="5183188" cy="3679984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Everyone sees the captions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desktop version of PowerPoint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 Show &gt; Always Use Subtitles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ketchy line">
            <a:extLst>
              <a:ext uri="{FF2B5EF4-FFF2-40B4-BE49-F238E27FC236}">
                <a16:creationId xmlns:a16="http://schemas.microsoft.com/office/drawing/2014/main" id="{204D1988-9944-D69C-F26A-CE468129D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8079" y="1341600"/>
            <a:ext cx="4846320" cy="80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ne" extrusionOk="0">
                <a:moveTo>
                  <a:pt x="0" y="0"/>
                </a:moveTo>
                <a:cubicBezTo>
                  <a:pt x="4579" y="55"/>
                  <a:pt x="5421" y="-215"/>
                  <a:pt x="10000" y="0"/>
                </a:cubicBezTo>
                <a:cubicBezTo>
                  <a:pt x="10277" y="2930"/>
                  <a:pt x="9971" y="5508"/>
                  <a:pt x="10000" y="10000"/>
                </a:cubicBezTo>
                <a:cubicBezTo>
                  <a:pt x="6498" y="9816"/>
                  <a:pt x="4621" y="9664"/>
                  <a:pt x="0" y="10000"/>
                </a:cubicBezTo>
                <a:cubicBezTo>
                  <a:pt x="289" y="5286"/>
                  <a:pt x="468" y="3362"/>
                  <a:pt x="0" y="0"/>
                </a:cubicBezTo>
                <a:close/>
              </a:path>
              <a:path w="10000" h="10000" stroke="0" extrusionOk="0">
                <a:moveTo>
                  <a:pt x="0" y="0"/>
                </a:moveTo>
                <a:cubicBezTo>
                  <a:pt x="4238" y="109"/>
                  <a:pt x="5419" y="91"/>
                  <a:pt x="10000" y="0"/>
                </a:cubicBezTo>
                <a:cubicBezTo>
                  <a:pt x="9541" y="2005"/>
                  <a:pt x="9791" y="5991"/>
                  <a:pt x="10000" y="10000"/>
                </a:cubicBezTo>
                <a:cubicBezTo>
                  <a:pt x="6302" y="9680"/>
                  <a:pt x="3370" y="10368"/>
                  <a:pt x="0" y="10000"/>
                </a:cubicBezTo>
                <a:cubicBezTo>
                  <a:pt x="493" y="5328"/>
                  <a:pt x="194" y="3896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9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Embedded Video Captions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146026"/>
            <a:ext cx="6412523" cy="4105656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use VTT captions.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Kaltura creates SRT captions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Edit video &gt; Captions &gt; Download icon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Happy Scribe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convert captions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Click video, Playback &gt; Insert captions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World's smallest cat 🐈- BBC" descr="Video of Worlds smallest cat">
            <a:hlinkClick r:id="" action="ppaction://media"/>
            <a:extLst>
              <a:ext uri="{FF2B5EF4-FFF2-40B4-BE49-F238E27FC236}">
                <a16:creationId xmlns:a16="http://schemas.microsoft.com/office/drawing/2014/main" id="{9EFF03A7-AFE9-ED58-C3FA-D0BFE8C0248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800"/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05A2FB77-F520-4FE2-BD01-B62CBCB1F3F2}" label="English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0619" y="2388637"/>
            <a:ext cx="4923453" cy="3096597"/>
          </a:xfrm>
          <a:prstGeom prst="rect">
            <a:avLst/>
          </a:prstGeom>
        </p:spPr>
      </p:pic>
      <p:sp>
        <p:nvSpPr>
          <p:cNvPr id="5" name="sketchy line">
            <a:extLst>
              <a:ext uri="{FF2B5EF4-FFF2-40B4-BE49-F238E27FC236}">
                <a16:creationId xmlns:a16="http://schemas.microsoft.com/office/drawing/2014/main" id="{4A488594-296F-0971-42EC-953F046E6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939" y="1341600"/>
            <a:ext cx="4846320" cy="80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ne" extrusionOk="0">
                <a:moveTo>
                  <a:pt x="0" y="0"/>
                </a:moveTo>
                <a:cubicBezTo>
                  <a:pt x="4579" y="55"/>
                  <a:pt x="5421" y="-215"/>
                  <a:pt x="10000" y="0"/>
                </a:cubicBezTo>
                <a:cubicBezTo>
                  <a:pt x="10277" y="2930"/>
                  <a:pt x="9971" y="5508"/>
                  <a:pt x="10000" y="10000"/>
                </a:cubicBezTo>
                <a:cubicBezTo>
                  <a:pt x="6498" y="9816"/>
                  <a:pt x="4621" y="9664"/>
                  <a:pt x="0" y="10000"/>
                </a:cubicBezTo>
                <a:cubicBezTo>
                  <a:pt x="289" y="5286"/>
                  <a:pt x="468" y="3362"/>
                  <a:pt x="0" y="0"/>
                </a:cubicBezTo>
                <a:close/>
              </a:path>
              <a:path w="10000" h="10000" stroke="0" extrusionOk="0">
                <a:moveTo>
                  <a:pt x="0" y="0"/>
                </a:moveTo>
                <a:cubicBezTo>
                  <a:pt x="4238" y="109"/>
                  <a:pt x="5419" y="91"/>
                  <a:pt x="10000" y="0"/>
                </a:cubicBezTo>
                <a:cubicBezTo>
                  <a:pt x="9541" y="2005"/>
                  <a:pt x="9791" y="5991"/>
                  <a:pt x="10000" y="10000"/>
                </a:cubicBezTo>
                <a:cubicBezTo>
                  <a:pt x="6302" y="9680"/>
                  <a:pt x="3370" y="10368"/>
                  <a:pt x="0" y="10000"/>
                </a:cubicBezTo>
                <a:cubicBezTo>
                  <a:pt x="493" y="5328"/>
                  <a:pt x="194" y="3896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0996"/>
            <a:ext cx="11729085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Basic Accessibility Checklist for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08"/>
            <a:ext cx="10684764" cy="5648795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Document Title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Accessible Font (Arial, Calibri, Verdana)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Alt Text for images (verify auto generated alt text)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Descriptive Hyperlinks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True Tables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Adequate color contrast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Give every slide a unique title (H1)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Ensure the read order is accurate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Avoid animations &amp; automatic slide transitions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Captions for Live Presentations or Embedded Video/Audio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Accessibility Checkers</a:t>
            </a:r>
          </a:p>
        </p:txBody>
      </p:sp>
    </p:spTree>
    <p:extLst>
      <p:ext uri="{BB962C8B-B14F-4D97-AF65-F5344CB8AC3E}">
        <p14:creationId xmlns:p14="http://schemas.microsoft.com/office/powerpoint/2010/main" val="379870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Accessibility Checkers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985"/>
            <a:ext cx="10684764" cy="45213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  <a:hlinkClick r:id="rId3"/>
              </a:rPr>
              <a:t>Microsoft Office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Review &gt; Check Accessibility</a:t>
            </a:r>
          </a:p>
          <a:p>
            <a:pPr lvl="1"/>
            <a:r>
              <a:rPr lang="en-US">
                <a:ea typeface="+mn-lt"/>
                <a:cs typeface="+mn-lt"/>
              </a:rPr>
              <a:t>Turn on Navigation Pane</a:t>
            </a:r>
          </a:p>
          <a:p>
            <a:pPr>
              <a:lnSpc>
                <a:spcPct val="200000"/>
              </a:lnSpc>
            </a:pPr>
            <a:r>
              <a:rPr lang="en-US">
                <a:ea typeface="+mn-lt"/>
                <a:cs typeface="+mn-lt"/>
                <a:hlinkClick r:id="rId4"/>
              </a:rPr>
              <a:t>HuskyCT/Blackboard Ally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For courses and websites</a:t>
            </a:r>
          </a:p>
          <a:p>
            <a:pPr>
              <a:lnSpc>
                <a:spcPct val="200000"/>
              </a:lnSpc>
            </a:pPr>
            <a:r>
              <a:rPr lang="en-US">
                <a:ea typeface="+mn-lt"/>
                <a:cs typeface="+mn-lt"/>
                <a:hlinkClick r:id="rId4"/>
              </a:rPr>
              <a:t>PDF/UA PDF Checker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It’s more technical than using Office or Ally Accessibility checkers but can give you a sense of what may need to be remediated for the PDF.</a:t>
            </a:r>
          </a:p>
        </p:txBody>
      </p:sp>
    </p:spTree>
    <p:extLst>
      <p:ext uri="{BB962C8B-B14F-4D97-AF65-F5344CB8AC3E}">
        <p14:creationId xmlns:p14="http://schemas.microsoft.com/office/powerpoint/2010/main" val="106843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Scanning to PDF from Copiers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985"/>
            <a:ext cx="10684764" cy="45213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Be sure to </a:t>
            </a:r>
            <a:r>
              <a:rPr lang="en-US">
                <a:ea typeface="+mn-lt"/>
                <a:cs typeface="+mn-lt"/>
                <a:hlinkClick r:id="rId3"/>
              </a:rPr>
              <a:t>OCR the document </a:t>
            </a:r>
            <a:r>
              <a:rPr lang="en-US">
                <a:ea typeface="+mn-lt"/>
                <a:cs typeface="+mn-lt"/>
              </a:rPr>
              <a:t>before scanning to PDF.</a:t>
            </a:r>
          </a:p>
          <a:p>
            <a:r>
              <a:rPr lang="en-US">
                <a:ea typeface="+mn-lt"/>
                <a:cs typeface="+mn-lt"/>
              </a:rPr>
              <a:t>Selecting OCR (Optical Character Recognition) for PDFs created at UConn printers converts typed or printed text into machine-encode text to be read by a screen reader and searched.</a:t>
            </a:r>
            <a:endParaRPr lang="en-US" sz="3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84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1DD6-8E1D-4F56-540A-A4E0BD4A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71" y="1739329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b="1"/>
              <a:t>Quick Statistics</a:t>
            </a:r>
            <a:br>
              <a:rPr lang="en-US" sz="4000" b="1"/>
            </a:br>
            <a:r>
              <a:rPr lang="en-US" sz="4000" b="1"/>
              <a:t>(ages 21-64) Individuals with Disability vs. Individuals without Disability</a:t>
            </a:r>
            <a:br>
              <a:rPr lang="en-US" sz="4000" b="1"/>
            </a:br>
            <a:r>
              <a:rPr lang="en-US" sz="4000" b="1"/>
              <a:t>2018 (2022)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5680F7-AC3C-8B8E-31C1-2566CBBD0B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764849" y="413110"/>
            <a:ext cx="6877905" cy="2782764"/>
          </a:xfrm>
          <a:prstGeom prst="rect">
            <a:avLst/>
          </a:prstGeom>
          <a:ln w="57150">
            <a:solidFill>
              <a:srgbClr val="83B2C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Bachelor’s Degree or more without disability: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35.2% (38.6%)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Bachelor’s Degree or more with disability: </a:t>
            </a:r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15.2 % (18.7%)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885-4F7E-2215-C842-AC0FE79DB6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0" y="3974352"/>
            <a:ext cx="7647239" cy="2235023"/>
          </a:xfrm>
          <a:ln w="57150">
            <a:solidFill>
              <a:srgbClr val="83B2C9"/>
            </a:solidFill>
          </a:ln>
        </p:spPr>
        <p:txBody>
          <a:bodyPr anchor="ctr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 without disability: </a:t>
            </a: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0.0% (63%)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 with disability: </a:t>
            </a:r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37.8 % (30%)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42DDBA-CD75-C60B-EA7C-6B5CE1014F1E}"/>
              </a:ext>
            </a:extLst>
          </p:cNvPr>
          <p:cNvSpPr txBox="1"/>
          <p:nvPr/>
        </p:nvSpPr>
        <p:spPr>
          <a:xfrm>
            <a:off x="4599161" y="6379799"/>
            <a:ext cx="7441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https://www.disabilitystatistics.org/StatusReports/2018-PDF/2018-StatusReport_US.pdf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More UConn Resources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985"/>
            <a:ext cx="10684764" cy="45213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>
                <a:ea typeface="+mn-lt"/>
                <a:cs typeface="+mn-lt"/>
                <a:hlinkClick r:id="rId3"/>
              </a:rPr>
              <a:t>ITS Accessibility @ UConn</a:t>
            </a:r>
            <a:endParaRPr lang="en-US" b="1">
              <a:ea typeface="+mn-lt"/>
              <a:cs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>
                <a:ea typeface="+mn-lt"/>
                <a:cs typeface="+mn-lt"/>
                <a:hlinkClick r:id="rId4"/>
              </a:rPr>
              <a:t>eCampus Accessible Syllabus Templates</a:t>
            </a:r>
            <a:endParaRPr lang="en-US" b="1">
              <a:ea typeface="+mn-lt"/>
              <a:cs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>
                <a:ea typeface="+mn-lt"/>
                <a:cs typeface="+mn-lt"/>
                <a:hlinkClick r:id="rId5"/>
              </a:rPr>
              <a:t>Office of Institutional Equity: Accessibility @ UConn</a:t>
            </a:r>
            <a:endParaRPr lang="en-US" b="1">
              <a:ea typeface="+mn-lt"/>
              <a:cs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>
                <a:ea typeface="+mn-lt"/>
                <a:cs typeface="+mn-lt"/>
                <a:hlinkClick r:id="rId6"/>
              </a:rPr>
              <a:t>Center for Students with Disabilities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14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413760" cy="44611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Accessible PowerPoint Presentations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719E94-9974-27B2-27F3-BF3FDAD0F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67272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C54B544-E7B9-F195-7097-EC8980DA56A9}"/>
              </a:ext>
            </a:extLst>
          </p:cNvPr>
          <p:cNvSpPr txBox="1">
            <a:spLocks/>
          </p:cNvSpPr>
          <p:nvPr/>
        </p:nvSpPr>
        <p:spPr>
          <a:xfrm>
            <a:off x="4851058" y="150876"/>
            <a:ext cx="6414835" cy="655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 Title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Accessible Fonts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Descriptive Hyperlinks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True Tables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Adequate Color Contrast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Give every slide a unique title (H1)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the reading order is accurate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Avoid animations &amp; automatic slide transitions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Captions for Live Presentations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Captions for Embedded Video/Audio</a:t>
            </a:r>
          </a:p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Accessibility Checkers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28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Add Meaningful Title &amp; Author to Document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5" descr="Screenshot File menu highlighted">
            <a:extLst>
              <a:ext uri="{FF2B5EF4-FFF2-40B4-BE49-F238E27FC236}">
                <a16:creationId xmlns:a16="http://schemas.microsoft.com/office/drawing/2014/main" id="{0EF3E685-51FA-1A2E-8104-DBEA77613C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376559"/>
            <a:ext cx="2120495" cy="308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7" descr="Screenshot Info menu highlighted">
            <a:extLst>
              <a:ext uri="{FF2B5EF4-FFF2-40B4-BE49-F238E27FC236}">
                <a16:creationId xmlns:a16="http://schemas.microsoft.com/office/drawing/2014/main" id="{94E88EF0-415A-F178-DCCA-E984F358F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38990" y="2096096"/>
            <a:ext cx="1797862" cy="385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7" descr="Screenshot of document info with Title highlighted">
            <a:extLst>
              <a:ext uri="{FF2B5EF4-FFF2-40B4-BE49-F238E27FC236}">
                <a16:creationId xmlns:a16="http://schemas.microsoft.com/office/drawing/2014/main" id="{9D0D3466-8CB0-1C4D-2948-6AEECD2D5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0290" y="3940308"/>
            <a:ext cx="7105557" cy="252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8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Accessible Fonts (sans serif)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684764" cy="42771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ea typeface="+mn-lt"/>
                <a:cs typeface="+mn-lt"/>
              </a:rPr>
              <a:t>Good choices are:</a:t>
            </a:r>
          </a:p>
          <a:p>
            <a:pPr marL="800100" lvl="1" indent="-342900"/>
            <a:r>
              <a:rPr lang="en-US" sz="3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Arial</a:t>
            </a:r>
          </a:p>
          <a:p>
            <a:pPr marL="800100" lvl="1" indent="-342900"/>
            <a:r>
              <a:rPr lang="en-US" sz="3200">
                <a:ea typeface="+mn-lt"/>
                <a:cs typeface="+mn-lt"/>
              </a:rPr>
              <a:t>Calibri</a:t>
            </a:r>
          </a:p>
          <a:p>
            <a:pPr marL="800100" lvl="1" indent="-342900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Verdana</a:t>
            </a:r>
          </a:p>
          <a:p>
            <a:pPr marL="342900" indent="-342900"/>
            <a:r>
              <a:rPr lang="en-US" sz="3600">
                <a:ea typeface="Verdana" panose="020B0604030504040204" pitchFamily="34" charset="0"/>
                <a:cs typeface="+mn-lt"/>
              </a:rPr>
              <a:t>Try to use font size 12 or higher</a:t>
            </a:r>
          </a:p>
          <a:p>
            <a:pPr marL="342900" indent="-342900"/>
            <a:r>
              <a:rPr lang="en-US" sz="3600">
                <a:ea typeface="Verdana" panose="020B0604030504040204" pitchFamily="34" charset="0"/>
                <a:cs typeface="+mn-lt"/>
              </a:rPr>
              <a:t>Use </a:t>
            </a:r>
            <a:r>
              <a:rPr lang="en-US" sz="3600" b="1">
                <a:ea typeface="Verdana" panose="020B0604030504040204" pitchFamily="34" charset="0"/>
                <a:cs typeface="+mn-lt"/>
              </a:rPr>
              <a:t>Strong</a:t>
            </a:r>
            <a:r>
              <a:rPr lang="en-US" sz="3600">
                <a:ea typeface="Verdana" panose="020B0604030504040204" pitchFamily="34" charset="0"/>
                <a:cs typeface="+mn-lt"/>
              </a:rPr>
              <a:t> style for bold and </a:t>
            </a:r>
            <a:r>
              <a:rPr lang="en-US" sz="3600" i="1">
                <a:ea typeface="Verdana" panose="020B0604030504040204" pitchFamily="34" charset="0"/>
                <a:cs typeface="+mn-lt"/>
              </a:rPr>
              <a:t>Emphasis</a:t>
            </a:r>
            <a:r>
              <a:rPr lang="en-US" sz="3600">
                <a:ea typeface="Verdana" panose="020B0604030504040204" pitchFamily="34" charset="0"/>
                <a:cs typeface="+mn-lt"/>
              </a:rPr>
              <a:t> style for Italics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42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Alt Text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59"/>
            <a:ext cx="10900410" cy="31226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Do not start alt text with “picture of” or “graphic of”</a:t>
            </a:r>
          </a:p>
          <a:p>
            <a:r>
              <a:rPr lang="en-US">
                <a:ea typeface="+mn-lt"/>
                <a:cs typeface="+mn-lt"/>
              </a:rPr>
              <a:t>Alt text is accurate (not file name)</a:t>
            </a:r>
          </a:p>
          <a:p>
            <a:r>
              <a:rPr lang="en-US">
                <a:ea typeface="+mn-lt"/>
                <a:cs typeface="+mn-lt"/>
              </a:rPr>
              <a:t>Validate auto-generated alt text</a:t>
            </a:r>
          </a:p>
          <a:p>
            <a:r>
              <a:rPr lang="en-US">
                <a:ea typeface="+mn-lt"/>
                <a:cs typeface="+mn-lt"/>
              </a:rPr>
              <a:t>Include enough information for end user</a:t>
            </a:r>
          </a:p>
          <a:p>
            <a:r>
              <a:rPr lang="en-US">
                <a:ea typeface="+mn-lt"/>
                <a:cs typeface="+mn-lt"/>
              </a:rPr>
              <a:t>Exclude information found near the image (i.e. caption below image)</a:t>
            </a:r>
          </a:p>
          <a:p>
            <a:r>
              <a:rPr lang="en-US">
                <a:ea typeface="+mn-lt"/>
                <a:cs typeface="+mn-lt"/>
              </a:rPr>
              <a:t> Include alt text of images with hyperlink</a:t>
            </a:r>
          </a:p>
          <a:p>
            <a:r>
              <a:rPr lang="en-US">
                <a:ea typeface="+mn-lt"/>
                <a:cs typeface="+mn-lt"/>
              </a:rPr>
              <a:t>Alt text can vary for same image based on context</a:t>
            </a:r>
          </a:p>
          <a:p>
            <a:r>
              <a:rPr lang="en-US">
                <a:ea typeface="+mn-lt"/>
                <a:cs typeface="+mn-lt"/>
              </a:rPr>
              <a:t>Graphs/Charts and maps are more complex</a:t>
            </a:r>
          </a:p>
          <a:p>
            <a:r>
              <a:rPr lang="en-US">
                <a:ea typeface="+mn-lt"/>
                <a:cs typeface="+mn-lt"/>
              </a:rPr>
              <a:t>Ask content creator (person who wants to use the image) to write the alt text</a:t>
            </a:r>
          </a:p>
        </p:txBody>
      </p:sp>
    </p:spTree>
    <p:extLst>
      <p:ext uri="{BB962C8B-B14F-4D97-AF65-F5344CB8AC3E}">
        <p14:creationId xmlns:p14="http://schemas.microsoft.com/office/powerpoint/2010/main" val="265249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Automatic Alt Text Setting in Microsoft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39" y="2068435"/>
            <a:ext cx="3296208" cy="26037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You can turn on/off the Automatic Alt Text Setting found in File &gt; Options &gt; Ease of Access &gt; Automatic Alt Text</a:t>
            </a:r>
            <a:endParaRPr lang="en-US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screenshot of File &gt; Options &gt; Ease of Access &gt; Alt Text">
            <a:extLst>
              <a:ext uri="{FF2B5EF4-FFF2-40B4-BE49-F238E27FC236}">
                <a16:creationId xmlns:a16="http://schemas.microsoft.com/office/drawing/2014/main" id="{4AD2DE84-2F3B-40AA-D843-AC8B7F53D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76" y="1378527"/>
            <a:ext cx="746592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Descriptive Hyperlinks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58"/>
            <a:ext cx="10684764" cy="52871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ea typeface="+mn-lt"/>
                <a:cs typeface="+mn-lt"/>
              </a:rPr>
              <a:t>Screen reader users navigate websites tabbing link to link</a:t>
            </a:r>
          </a:p>
          <a:p>
            <a:r>
              <a:rPr lang="en-US" sz="3200">
                <a:ea typeface="+mn-lt"/>
                <a:cs typeface="+mn-lt"/>
              </a:rPr>
              <a:t> Writing link text where it is going</a:t>
            </a:r>
          </a:p>
          <a:p>
            <a:pPr lvl="1"/>
            <a:r>
              <a:rPr lang="en-US" sz="2800">
                <a:ea typeface="+mn-lt"/>
                <a:cs typeface="+mn-lt"/>
              </a:rPr>
              <a:t>Do not use “click here,” “learn more,” “read more”</a:t>
            </a:r>
          </a:p>
          <a:p>
            <a:r>
              <a:rPr lang="en-US" sz="3200">
                <a:ea typeface="+mn-lt"/>
                <a:cs typeface="+mn-lt"/>
              </a:rPr>
              <a:t>Example:</a:t>
            </a:r>
          </a:p>
          <a:p>
            <a:pPr lvl="1"/>
            <a:r>
              <a:rPr lang="en-US" sz="2800">
                <a:ea typeface="+mn-lt"/>
                <a:cs typeface="+mn-lt"/>
                <a:hlinkClick r:id="rId3" tooltip="IT Accessibility Website"/>
              </a:rPr>
              <a:t>IT Accessibility</a:t>
            </a:r>
            <a:endParaRPr lang="en-US" sz="2800">
              <a:ea typeface="+mn-lt"/>
              <a:cs typeface="+mn-lt"/>
            </a:endParaRPr>
          </a:p>
          <a:p>
            <a:r>
              <a:rPr lang="en-US" sz="3200" b="1">
                <a:ea typeface="+mn-lt"/>
                <a:cs typeface="+mn-lt"/>
              </a:rPr>
              <a:t>Don’t underline text that isn’t a link</a:t>
            </a:r>
          </a:p>
          <a:p>
            <a:pPr lvl="1"/>
            <a:r>
              <a:rPr lang="en-US" sz="2800">
                <a:ea typeface="+mn-lt"/>
                <a:cs typeface="+mn-lt"/>
              </a:rPr>
              <a:t>Keyboard only users may think it’s a link and can’t access it by tabbing</a:t>
            </a:r>
            <a:endParaRPr lang="en-US" sz="2800" b="1">
              <a:ea typeface="+mn-lt"/>
              <a:cs typeface="+mn-lt"/>
            </a:endParaRPr>
          </a:p>
          <a:p>
            <a:pPr lvl="1"/>
            <a:endParaRPr lang="en-US" sz="3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07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True Tables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A7269A24-2D2A-4395-9A3A-C7247507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275" y="1030693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83B2C9">
              <a:alpha val="75000"/>
            </a:srgbClr>
          </a:solidFill>
          <a:ln w="44450" cap="rnd">
            <a:solidFill>
              <a:srgbClr val="83B2C9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448"/>
            <a:ext cx="10684764" cy="45213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ea typeface="+mn-lt"/>
                <a:cs typeface="+mn-lt"/>
              </a:rPr>
              <a:t>Use only data for tables</a:t>
            </a:r>
          </a:p>
          <a:p>
            <a:r>
              <a:rPr lang="en-US" sz="3200">
                <a:ea typeface="+mn-lt"/>
                <a:cs typeface="+mn-lt"/>
              </a:rPr>
              <a:t>Designate top row as the header for each column</a:t>
            </a:r>
          </a:p>
          <a:p>
            <a:r>
              <a:rPr lang="en-US" sz="3200">
                <a:ea typeface="+mn-lt"/>
                <a:cs typeface="+mn-lt"/>
              </a:rPr>
              <a:t>Be sure to turn on Repeat Header Row</a:t>
            </a:r>
          </a:p>
          <a:p>
            <a:r>
              <a:rPr lang="en-US" sz="3200">
                <a:ea typeface="+mn-lt"/>
                <a:cs typeface="+mn-lt"/>
              </a:rPr>
              <a:t>Add Alt Text to the Table</a:t>
            </a:r>
          </a:p>
          <a:p>
            <a:r>
              <a:rPr lang="en-US" sz="3200">
                <a:ea typeface="+mn-lt"/>
                <a:cs typeface="+mn-lt"/>
              </a:rPr>
              <a:t>Cannot create accessible table if using split cells, merged cells, or nested tables in Word. Must use Acrobat Pro.</a:t>
            </a:r>
          </a:p>
          <a:p>
            <a:r>
              <a:rPr lang="en-US" sz="3200">
                <a:ea typeface="+mn-lt"/>
                <a:cs typeface="+mn-lt"/>
              </a:rPr>
              <a:t>Tab through each cell to check for navigation (left to right and down)</a:t>
            </a:r>
          </a:p>
        </p:txBody>
      </p:sp>
    </p:spTree>
    <p:extLst>
      <p:ext uri="{BB962C8B-B14F-4D97-AF65-F5344CB8AC3E}">
        <p14:creationId xmlns:p14="http://schemas.microsoft.com/office/powerpoint/2010/main" val="313342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1056</Words>
  <Application>Microsoft Office PowerPoint</Application>
  <PresentationFormat>Widescreen</PresentationFormat>
  <Paragraphs>160</Paragraphs>
  <Slides>20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Verdana</vt:lpstr>
      <vt:lpstr>Wingdings</vt:lpstr>
      <vt:lpstr>Office Theme</vt:lpstr>
      <vt:lpstr>Digital Accessibility Create an Inclusive and Accessible Experience </vt:lpstr>
      <vt:lpstr>Quick Statistics (ages 21-64) Individuals with Disability vs. Individuals without Disability 2018 (2022)</vt:lpstr>
      <vt:lpstr>Accessible PowerPoint Presentations </vt:lpstr>
      <vt:lpstr>Add Meaningful Title &amp; Author to Document</vt:lpstr>
      <vt:lpstr>Accessible Fonts (sans serif)</vt:lpstr>
      <vt:lpstr>Alt Text</vt:lpstr>
      <vt:lpstr>Automatic Alt Text Setting in Microsoft</vt:lpstr>
      <vt:lpstr>Descriptive Hyperlinks</vt:lpstr>
      <vt:lpstr>True Tables</vt:lpstr>
      <vt:lpstr>True Tables Examples</vt:lpstr>
      <vt:lpstr>Accessible Colors </vt:lpstr>
      <vt:lpstr>Slide Title </vt:lpstr>
      <vt:lpstr>Slide Reading Order</vt:lpstr>
      <vt:lpstr>Reading Order Pane</vt:lpstr>
      <vt:lpstr>Live Presentation: Captions</vt:lpstr>
      <vt:lpstr>Embedded Video Captions</vt:lpstr>
      <vt:lpstr>Basic Accessibility Checklist for PowerPoint</vt:lpstr>
      <vt:lpstr>Accessibility Checkers</vt:lpstr>
      <vt:lpstr>Scanning to PDF from Copiers</vt:lpstr>
      <vt:lpstr>More UConn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PowerPoint Presentations</dc:title>
  <dc:creator>Skudlarek, Karen</dc:creator>
  <cp:lastModifiedBy>Skudlarek, Karen</cp:lastModifiedBy>
  <cp:revision>22</cp:revision>
  <cp:lastPrinted>2023-03-07T14:31:29Z</cp:lastPrinted>
  <dcterms:created xsi:type="dcterms:W3CDTF">2022-02-07T14:58:14Z</dcterms:created>
  <dcterms:modified xsi:type="dcterms:W3CDTF">2024-07-09T13:30:10Z</dcterms:modified>
</cp:coreProperties>
</file>