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587" r:id="rId2"/>
    <p:sldId id="300" r:id="rId3"/>
    <p:sldId id="304" r:id="rId4"/>
    <p:sldId id="311" r:id="rId5"/>
    <p:sldId id="312" r:id="rId6"/>
    <p:sldId id="283" r:id="rId7"/>
    <p:sldId id="566" r:id="rId8"/>
    <p:sldId id="586" r:id="rId9"/>
    <p:sldId id="313" r:id="rId10"/>
    <p:sldId id="585" r:id="rId11"/>
    <p:sldId id="314" r:id="rId12"/>
    <p:sldId id="315" r:id="rId13"/>
    <p:sldId id="316" r:id="rId14"/>
    <p:sldId id="584" r:id="rId15"/>
    <p:sldId id="534" r:id="rId16"/>
    <p:sldId id="319" r:id="rId17"/>
    <p:sldId id="320" r:id="rId18"/>
    <p:sldId id="321" r:id="rId19"/>
    <p:sldId id="323"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335EB9-0B90-0BBE-A46C-39D28D63A8D5}" name="Skudlarek, Karen" initials="SK" userId="S::karen.skudlarek@uconn.edu::48538c00-b2ba-473f-af08-20b60a3a0c4e" providerId="AD"/>
  <p188:author id="{46FC99C9-AF94-6EDC-852D-EC1F2D3595DE}" name="Rosenberg, Martina" initials="RM" userId="S::martina.rosenberg@uconn.edu::67b885a5-eaa2-40e4-b7eb-e9c5289b24a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C3E6"/>
    <a:srgbClr val="A278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08D995-1E0B-486D-BC80-732DAFA47437}" v="27" dt="2024-06-14T12:23:20.651"/>
    <p1510:client id="{CEA952F7-9262-4292-8B27-23C55DC132EC}" v="29" dt="2024-06-13T17:53:39.6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kudlarek, Karen" userId="48538c00-b2ba-473f-af08-20b60a3a0c4e" providerId="ADAL" clId="{CEA952F7-9262-4292-8B27-23C55DC132EC}"/>
    <pc:docChg chg="modSld">
      <pc:chgData name="Skudlarek, Karen" userId="48538c00-b2ba-473f-af08-20b60a3a0c4e" providerId="ADAL" clId="{CEA952F7-9262-4292-8B27-23C55DC132EC}" dt="2024-06-13T19:03:52.684" v="142" actId="20577"/>
      <pc:docMkLst>
        <pc:docMk/>
      </pc:docMkLst>
      <pc:sldChg chg="mod modShow">
        <pc:chgData name="Skudlarek, Karen" userId="48538c00-b2ba-473f-af08-20b60a3a0c4e" providerId="ADAL" clId="{CEA952F7-9262-4292-8B27-23C55DC132EC}" dt="2024-06-13T17:49:55.043" v="1" actId="729"/>
        <pc:sldMkLst>
          <pc:docMk/>
          <pc:sldMk cId="2348753191" sldId="258"/>
        </pc:sldMkLst>
      </pc:sldChg>
      <pc:sldChg chg="mod modShow">
        <pc:chgData name="Skudlarek, Karen" userId="48538c00-b2ba-473f-af08-20b60a3a0c4e" providerId="ADAL" clId="{CEA952F7-9262-4292-8B27-23C55DC132EC}" dt="2024-06-13T17:49:59.206" v="2" actId="729"/>
        <pc:sldMkLst>
          <pc:docMk/>
          <pc:sldMk cId="2501344858" sldId="260"/>
        </pc:sldMkLst>
      </pc:sldChg>
      <pc:sldChg chg="mod modShow">
        <pc:chgData name="Skudlarek, Karen" userId="48538c00-b2ba-473f-af08-20b60a3a0c4e" providerId="ADAL" clId="{CEA952F7-9262-4292-8B27-23C55DC132EC}" dt="2024-06-13T17:49:55.043" v="1" actId="729"/>
        <pc:sldMkLst>
          <pc:docMk/>
          <pc:sldMk cId="2540787721" sldId="280"/>
        </pc:sldMkLst>
      </pc:sldChg>
      <pc:sldChg chg="mod modShow">
        <pc:chgData name="Skudlarek, Karen" userId="48538c00-b2ba-473f-af08-20b60a3a0c4e" providerId="ADAL" clId="{CEA952F7-9262-4292-8B27-23C55DC132EC}" dt="2024-06-13T17:49:55.043" v="1" actId="729"/>
        <pc:sldMkLst>
          <pc:docMk/>
          <pc:sldMk cId="3879336216" sldId="281"/>
        </pc:sldMkLst>
      </pc:sldChg>
      <pc:sldChg chg="modSp mod modNotesTx">
        <pc:chgData name="Skudlarek, Karen" userId="48538c00-b2ba-473f-af08-20b60a3a0c4e" providerId="ADAL" clId="{CEA952F7-9262-4292-8B27-23C55DC132EC}" dt="2024-06-13T19:03:52.684" v="142" actId="20577"/>
        <pc:sldMkLst>
          <pc:docMk/>
          <pc:sldMk cId="1552570792" sldId="300"/>
        </pc:sldMkLst>
        <pc:spChg chg="mod">
          <ac:chgData name="Skudlarek, Karen" userId="48538c00-b2ba-473f-af08-20b60a3a0c4e" providerId="ADAL" clId="{CEA952F7-9262-4292-8B27-23C55DC132EC}" dt="2024-06-13T19:03:52.684" v="142" actId="20577"/>
          <ac:spMkLst>
            <pc:docMk/>
            <pc:sldMk cId="1552570792" sldId="300"/>
            <ac:spMk id="2" creationId="{AD281DD6-8E1D-4F56-540A-A4E0BD4AF1CD}"/>
          </ac:spMkLst>
        </pc:spChg>
        <pc:spChg chg="mod">
          <ac:chgData name="Skudlarek, Karen" userId="48538c00-b2ba-473f-af08-20b60a3a0c4e" providerId="ADAL" clId="{CEA952F7-9262-4292-8B27-23C55DC132EC}" dt="2024-06-13T17:53:39.698" v="107" actId="20577"/>
          <ac:spMkLst>
            <pc:docMk/>
            <pc:sldMk cId="1552570792" sldId="300"/>
            <ac:spMk id="3" creationId="{65D2F885-4F7E-2215-C842-AC0FE79DB629}"/>
          </ac:spMkLst>
        </pc:spChg>
        <pc:spChg chg="mod">
          <ac:chgData name="Skudlarek, Karen" userId="48538c00-b2ba-473f-af08-20b60a3a0c4e" providerId="ADAL" clId="{CEA952F7-9262-4292-8B27-23C55DC132EC}" dt="2024-06-13T17:53:13.715" v="93" actId="20577"/>
          <ac:spMkLst>
            <pc:docMk/>
            <pc:sldMk cId="1552570792" sldId="300"/>
            <ac:spMk id="13" creationId="{455680F7-AC3C-8B8E-31C1-2566CBBD0BF3}"/>
          </ac:spMkLst>
        </pc:spChg>
      </pc:sldChg>
      <pc:sldChg chg="mod modShow">
        <pc:chgData name="Skudlarek, Karen" userId="48538c00-b2ba-473f-af08-20b60a3a0c4e" providerId="ADAL" clId="{CEA952F7-9262-4292-8B27-23C55DC132EC}" dt="2024-06-13T17:49:36.926" v="0" actId="729"/>
        <pc:sldMkLst>
          <pc:docMk/>
          <pc:sldMk cId="3247473888" sldId="302"/>
        </pc:sldMkLst>
      </pc:sldChg>
      <pc:sldChg chg="mod modShow">
        <pc:chgData name="Skudlarek, Karen" userId="48538c00-b2ba-473f-af08-20b60a3a0c4e" providerId="ADAL" clId="{CEA952F7-9262-4292-8B27-23C55DC132EC}" dt="2024-06-13T17:49:55.043" v="1" actId="729"/>
        <pc:sldMkLst>
          <pc:docMk/>
          <pc:sldMk cId="894735375" sldId="324"/>
        </pc:sldMkLst>
      </pc:sldChg>
      <pc:sldChg chg="mod modShow">
        <pc:chgData name="Skudlarek, Karen" userId="48538c00-b2ba-473f-af08-20b60a3a0c4e" providerId="ADAL" clId="{CEA952F7-9262-4292-8B27-23C55DC132EC}" dt="2024-06-13T17:49:55.043" v="1" actId="729"/>
        <pc:sldMkLst>
          <pc:docMk/>
          <pc:sldMk cId="1346657619" sldId="335"/>
        </pc:sldMkLst>
      </pc:sldChg>
      <pc:sldChg chg="mod modShow">
        <pc:chgData name="Skudlarek, Karen" userId="48538c00-b2ba-473f-af08-20b60a3a0c4e" providerId="ADAL" clId="{CEA952F7-9262-4292-8B27-23C55DC132EC}" dt="2024-06-13T17:49:36.926" v="0" actId="729"/>
        <pc:sldMkLst>
          <pc:docMk/>
          <pc:sldMk cId="99192202" sldId="532"/>
        </pc:sldMkLst>
      </pc:sldChg>
    </pc:docChg>
  </pc:docChgLst>
  <pc:docChgLst>
    <pc:chgData name="Skudlarek, Karen" userId="48538c00-b2ba-473f-af08-20b60a3a0c4e" providerId="ADAL" clId="{AD08D995-1E0B-486D-BC80-732DAFA47437}"/>
    <pc:docChg chg="custSel addSld delSld modSld">
      <pc:chgData name="Skudlarek, Karen" userId="48538c00-b2ba-473f-af08-20b60a3a0c4e" providerId="ADAL" clId="{AD08D995-1E0B-486D-BC80-732DAFA47437}" dt="2024-06-14T12:23:20.651" v="1366" actId="478"/>
      <pc:docMkLst>
        <pc:docMk/>
      </pc:docMkLst>
      <pc:sldChg chg="del">
        <pc:chgData name="Skudlarek, Karen" userId="48538c00-b2ba-473f-af08-20b60a3a0c4e" providerId="ADAL" clId="{AD08D995-1E0B-486D-BC80-732DAFA47437}" dt="2024-06-14T12:22:05.820" v="1362" actId="47"/>
        <pc:sldMkLst>
          <pc:docMk/>
          <pc:sldMk cId="1798752822" sldId="256"/>
        </pc:sldMkLst>
      </pc:sldChg>
      <pc:sldChg chg="del">
        <pc:chgData name="Skudlarek, Karen" userId="48538c00-b2ba-473f-af08-20b60a3a0c4e" providerId="ADAL" clId="{AD08D995-1E0B-486D-BC80-732DAFA47437}" dt="2024-06-14T11:39:31.100" v="1" actId="47"/>
        <pc:sldMkLst>
          <pc:docMk/>
          <pc:sldMk cId="2348753191" sldId="258"/>
        </pc:sldMkLst>
      </pc:sldChg>
      <pc:sldChg chg="del">
        <pc:chgData name="Skudlarek, Karen" userId="48538c00-b2ba-473f-af08-20b60a3a0c4e" providerId="ADAL" clId="{AD08D995-1E0B-486D-BC80-732DAFA47437}" dt="2024-06-14T11:39:31.100" v="1" actId="47"/>
        <pc:sldMkLst>
          <pc:docMk/>
          <pc:sldMk cId="2501344858" sldId="260"/>
        </pc:sldMkLst>
      </pc:sldChg>
      <pc:sldChg chg="del">
        <pc:chgData name="Skudlarek, Karen" userId="48538c00-b2ba-473f-af08-20b60a3a0c4e" providerId="ADAL" clId="{AD08D995-1E0B-486D-BC80-732DAFA47437}" dt="2024-06-14T11:39:25.667" v="0" actId="47"/>
        <pc:sldMkLst>
          <pc:docMk/>
          <pc:sldMk cId="2540787721" sldId="280"/>
        </pc:sldMkLst>
      </pc:sldChg>
      <pc:sldChg chg="del">
        <pc:chgData name="Skudlarek, Karen" userId="48538c00-b2ba-473f-af08-20b60a3a0c4e" providerId="ADAL" clId="{AD08D995-1E0B-486D-BC80-732DAFA47437}" dt="2024-06-14T11:39:31.100" v="1" actId="47"/>
        <pc:sldMkLst>
          <pc:docMk/>
          <pc:sldMk cId="3879336216" sldId="281"/>
        </pc:sldMkLst>
      </pc:sldChg>
      <pc:sldChg chg="del">
        <pc:chgData name="Skudlarek, Karen" userId="48538c00-b2ba-473f-af08-20b60a3a0c4e" providerId="ADAL" clId="{AD08D995-1E0B-486D-BC80-732DAFA47437}" dt="2024-06-14T11:39:25.667" v="0" actId="47"/>
        <pc:sldMkLst>
          <pc:docMk/>
          <pc:sldMk cId="3247473888" sldId="302"/>
        </pc:sldMkLst>
      </pc:sldChg>
      <pc:sldChg chg="addSp delSp modSp mod">
        <pc:chgData name="Skudlarek, Karen" userId="48538c00-b2ba-473f-af08-20b60a3a0c4e" providerId="ADAL" clId="{AD08D995-1E0B-486D-BC80-732DAFA47437}" dt="2024-06-14T12:23:20.651" v="1366" actId="478"/>
        <pc:sldMkLst>
          <pc:docMk/>
          <pc:sldMk cId="1942867001" sldId="304"/>
        </pc:sldMkLst>
        <pc:spChg chg="mod">
          <ac:chgData name="Skudlarek, Karen" userId="48538c00-b2ba-473f-af08-20b60a3a0c4e" providerId="ADAL" clId="{AD08D995-1E0B-486D-BC80-732DAFA47437}" dt="2024-06-14T11:39:48.375" v="30" actId="20577"/>
          <ac:spMkLst>
            <pc:docMk/>
            <pc:sldMk cId="1942867001" sldId="304"/>
            <ac:spMk id="2" creationId="{C06348AA-DDB8-61B5-4921-DDC677DD9799}"/>
          </ac:spMkLst>
        </pc:spChg>
        <pc:spChg chg="add mod">
          <ac:chgData name="Skudlarek, Karen" userId="48538c00-b2ba-473f-af08-20b60a3a0c4e" providerId="ADAL" clId="{AD08D995-1E0B-486D-BC80-732DAFA47437}" dt="2024-06-14T12:23:13.891" v="1365" actId="14100"/>
          <ac:spMkLst>
            <pc:docMk/>
            <pc:sldMk cId="1942867001" sldId="304"/>
            <ac:spMk id="3" creationId="{90719E94-9974-27B2-27F3-BF3FDAD0F14F}"/>
          </ac:spMkLst>
        </pc:spChg>
        <pc:spChg chg="del">
          <ac:chgData name="Skudlarek, Karen" userId="48538c00-b2ba-473f-af08-20b60a3a0c4e" providerId="ADAL" clId="{AD08D995-1E0B-486D-BC80-732DAFA47437}" dt="2024-06-14T12:23:08.623" v="1363" actId="478"/>
          <ac:spMkLst>
            <pc:docMk/>
            <pc:sldMk cId="1942867001" sldId="304"/>
            <ac:spMk id="72" creationId="{DAAE4CDD-124C-4DCF-9584-B6033B545DD5}"/>
          </ac:spMkLst>
        </pc:spChg>
        <pc:spChg chg="del">
          <ac:chgData name="Skudlarek, Karen" userId="48538c00-b2ba-473f-af08-20b60a3a0c4e" providerId="ADAL" clId="{AD08D995-1E0B-486D-BC80-732DAFA47437}" dt="2024-06-14T12:23:20.651" v="1366" actId="478"/>
          <ac:spMkLst>
            <pc:docMk/>
            <pc:sldMk cId="1942867001" sldId="304"/>
            <ac:spMk id="74" creationId="{081E4A58-353D-44AE-B2FC-2A74E2E400F7}"/>
          </ac:spMkLst>
        </pc:spChg>
      </pc:sldChg>
      <pc:sldChg chg="del">
        <pc:chgData name="Skudlarek, Karen" userId="48538c00-b2ba-473f-af08-20b60a3a0c4e" providerId="ADAL" clId="{AD08D995-1E0B-486D-BC80-732DAFA47437}" dt="2024-06-14T11:39:31.100" v="1" actId="47"/>
        <pc:sldMkLst>
          <pc:docMk/>
          <pc:sldMk cId="894735375" sldId="324"/>
        </pc:sldMkLst>
      </pc:sldChg>
      <pc:sldChg chg="del">
        <pc:chgData name="Skudlarek, Karen" userId="48538c00-b2ba-473f-af08-20b60a3a0c4e" providerId="ADAL" clId="{AD08D995-1E0B-486D-BC80-732DAFA47437}" dt="2024-06-14T11:39:25.667" v="0" actId="47"/>
        <pc:sldMkLst>
          <pc:docMk/>
          <pc:sldMk cId="1346657619" sldId="335"/>
        </pc:sldMkLst>
      </pc:sldChg>
      <pc:sldChg chg="del">
        <pc:chgData name="Skudlarek, Karen" userId="48538c00-b2ba-473f-af08-20b60a3a0c4e" providerId="ADAL" clId="{AD08D995-1E0B-486D-BC80-732DAFA47437}" dt="2024-06-14T11:39:25.667" v="0" actId="47"/>
        <pc:sldMkLst>
          <pc:docMk/>
          <pc:sldMk cId="99192202" sldId="532"/>
        </pc:sldMkLst>
      </pc:sldChg>
      <pc:sldChg chg="delSp modSp add mod setBg delDesignElem">
        <pc:chgData name="Skudlarek, Karen" userId="48538c00-b2ba-473f-af08-20b60a3a0c4e" providerId="ADAL" clId="{AD08D995-1E0B-486D-BC80-732DAFA47437}" dt="2024-06-14T11:48:18.173" v="171" actId="962"/>
        <pc:sldMkLst>
          <pc:docMk/>
          <pc:sldMk cId="1311880377" sldId="566"/>
        </pc:sldMkLst>
        <pc:spChg chg="del">
          <ac:chgData name="Skudlarek, Karen" userId="48538c00-b2ba-473f-af08-20b60a3a0c4e" providerId="ADAL" clId="{AD08D995-1E0B-486D-BC80-732DAFA47437}" dt="2024-06-14T11:43:40.963" v="32"/>
          <ac:spMkLst>
            <pc:docMk/>
            <pc:sldMk cId="1311880377" sldId="566"/>
            <ac:spMk id="39" creationId="{6D1A2CED-DA9B-4CCF-8215-CFC65FE71603}"/>
          </ac:spMkLst>
        </pc:spChg>
        <pc:spChg chg="del">
          <ac:chgData name="Skudlarek, Karen" userId="48538c00-b2ba-473f-af08-20b60a3a0c4e" providerId="ADAL" clId="{AD08D995-1E0B-486D-BC80-732DAFA47437}" dt="2024-06-14T11:43:40.963" v="32"/>
          <ac:spMkLst>
            <pc:docMk/>
            <pc:sldMk cId="1311880377" sldId="566"/>
            <ac:spMk id="40" creationId="{562DFC44-A40C-4573-9230-B3EDB3EC8EEB}"/>
          </ac:spMkLst>
        </pc:spChg>
        <pc:spChg chg="del">
          <ac:chgData name="Skudlarek, Karen" userId="48538c00-b2ba-473f-af08-20b60a3a0c4e" providerId="ADAL" clId="{AD08D995-1E0B-486D-BC80-732DAFA47437}" dt="2024-06-14T11:43:40.963" v="32"/>
          <ac:spMkLst>
            <pc:docMk/>
            <pc:sldMk cId="1311880377" sldId="566"/>
            <ac:spMk id="41" creationId="{15589D35-CF9F-4DE9-A792-8571A09E9BC9}"/>
          </ac:spMkLst>
        </pc:spChg>
        <pc:picChg chg="mod">
          <ac:chgData name="Skudlarek, Karen" userId="48538c00-b2ba-473f-af08-20b60a3a0c4e" providerId="ADAL" clId="{AD08D995-1E0B-486D-BC80-732DAFA47437}" dt="2024-06-14T11:48:18.173" v="171" actId="962"/>
          <ac:picMkLst>
            <pc:docMk/>
            <pc:sldMk cId="1311880377" sldId="566"/>
            <ac:picMk id="43" creationId="{359B06EB-8E4A-4C09-9E2C-E2073D55DB76}"/>
          </ac:picMkLst>
        </pc:picChg>
      </pc:sldChg>
      <pc:sldChg chg="addSp modSp add mod">
        <pc:chgData name="Skudlarek, Karen" userId="48538c00-b2ba-473f-af08-20b60a3a0c4e" providerId="ADAL" clId="{AD08D995-1E0B-486D-BC80-732DAFA47437}" dt="2024-06-14T11:54:12.014" v="488" actId="962"/>
        <pc:sldMkLst>
          <pc:docMk/>
          <pc:sldMk cId="1168143856" sldId="585"/>
        </pc:sldMkLst>
        <pc:spChg chg="mod">
          <ac:chgData name="Skudlarek, Karen" userId="48538c00-b2ba-473f-af08-20b60a3a0c4e" providerId="ADAL" clId="{AD08D995-1E0B-486D-BC80-732DAFA47437}" dt="2024-06-14T11:52:50.743" v="297" actId="6549"/>
          <ac:spMkLst>
            <pc:docMk/>
            <pc:sldMk cId="1168143856" sldId="585"/>
            <ac:spMk id="2" creationId="{76FAE1E7-5C83-4A70-923E-1EE611691307}"/>
          </ac:spMkLst>
        </pc:spChg>
        <pc:spChg chg="mod">
          <ac:chgData name="Skudlarek, Karen" userId="48538c00-b2ba-473f-af08-20b60a3a0c4e" providerId="ADAL" clId="{AD08D995-1E0B-486D-BC80-732DAFA47437}" dt="2024-06-14T11:53:37.349" v="353" actId="20577"/>
          <ac:spMkLst>
            <pc:docMk/>
            <pc:sldMk cId="1168143856" sldId="585"/>
            <ac:spMk id="3" creationId="{CE136DDF-0A0A-5B95-9ED9-339409A415F7}"/>
          </ac:spMkLst>
        </pc:spChg>
        <pc:picChg chg="add mod">
          <ac:chgData name="Skudlarek, Karen" userId="48538c00-b2ba-473f-af08-20b60a3a0c4e" providerId="ADAL" clId="{AD08D995-1E0B-486D-BC80-732DAFA47437}" dt="2024-06-14T11:54:12.014" v="488" actId="962"/>
          <ac:picMkLst>
            <pc:docMk/>
            <pc:sldMk cId="1168143856" sldId="585"/>
            <ac:picMk id="5" creationId="{C6D480DC-4B12-6995-4BD9-D3EF6686073C}"/>
          </ac:picMkLst>
        </pc:picChg>
      </pc:sldChg>
      <pc:sldChg chg="addSp delSp modSp add mod">
        <pc:chgData name="Skudlarek, Karen" userId="48538c00-b2ba-473f-af08-20b60a3a0c4e" providerId="ADAL" clId="{AD08D995-1E0B-486D-BC80-732DAFA47437}" dt="2024-06-14T12:05:41.921" v="1341" actId="1440"/>
        <pc:sldMkLst>
          <pc:docMk/>
          <pc:sldMk cId="2589267776" sldId="586"/>
        </pc:sldMkLst>
        <pc:spChg chg="mod">
          <ac:chgData name="Skudlarek, Karen" userId="48538c00-b2ba-473f-af08-20b60a3a0c4e" providerId="ADAL" clId="{AD08D995-1E0B-486D-BC80-732DAFA47437}" dt="2024-06-14T12:00:02.359" v="535" actId="20577"/>
          <ac:spMkLst>
            <pc:docMk/>
            <pc:sldMk cId="2589267776" sldId="586"/>
            <ac:spMk id="2" creationId="{8266A905-1EB7-566C-4FC8-C71F7AA6B933}"/>
          </ac:spMkLst>
        </pc:spChg>
        <pc:spChg chg="mod">
          <ac:chgData name="Skudlarek, Karen" userId="48538c00-b2ba-473f-af08-20b60a3a0c4e" providerId="ADAL" clId="{AD08D995-1E0B-486D-BC80-732DAFA47437}" dt="2024-06-14T12:05:07.662" v="1340" actId="20577"/>
          <ac:spMkLst>
            <pc:docMk/>
            <pc:sldMk cId="2589267776" sldId="586"/>
            <ac:spMk id="38" creationId="{6F9BB68F-58C9-30A1-8F26-3B00FE61BB54}"/>
          </ac:spMkLst>
        </pc:spChg>
        <pc:picChg chg="add del mod">
          <ac:chgData name="Skudlarek, Karen" userId="48538c00-b2ba-473f-af08-20b60a3a0c4e" providerId="ADAL" clId="{AD08D995-1E0B-486D-BC80-732DAFA47437}" dt="2024-06-14T12:02:53.555" v="1066" actId="478"/>
          <ac:picMkLst>
            <pc:docMk/>
            <pc:sldMk cId="2589267776" sldId="586"/>
            <ac:picMk id="4" creationId="{94E21855-98B0-62B1-879F-EA6282FB931E}"/>
          </ac:picMkLst>
        </pc:picChg>
        <pc:picChg chg="add mod">
          <ac:chgData name="Skudlarek, Karen" userId="48538c00-b2ba-473f-af08-20b60a3a0c4e" providerId="ADAL" clId="{AD08D995-1E0B-486D-BC80-732DAFA47437}" dt="2024-06-14T12:05:41.921" v="1341" actId="1440"/>
          <ac:picMkLst>
            <pc:docMk/>
            <pc:sldMk cId="2589267776" sldId="586"/>
            <ac:picMk id="6" creationId="{9FC994FB-339F-4345-6B99-A4BC987F433B}"/>
          </ac:picMkLst>
        </pc:picChg>
        <pc:picChg chg="del">
          <ac:chgData name="Skudlarek, Karen" userId="48538c00-b2ba-473f-af08-20b60a3a0c4e" providerId="ADAL" clId="{AD08D995-1E0B-486D-BC80-732DAFA47437}" dt="2024-06-14T12:01:06.283" v="745" actId="478"/>
          <ac:picMkLst>
            <pc:docMk/>
            <pc:sldMk cId="2589267776" sldId="586"/>
            <ac:picMk id="43" creationId="{359B06EB-8E4A-4C09-9E2C-E2073D55DB76}"/>
          </ac:picMkLst>
        </pc:picChg>
      </pc:sldChg>
      <pc:sldChg chg="delSp modSp add mod setBg delDesignElem">
        <pc:chgData name="Skudlarek, Karen" userId="48538c00-b2ba-473f-af08-20b60a3a0c4e" providerId="ADAL" clId="{AD08D995-1E0B-486D-BC80-732DAFA47437}" dt="2024-06-14T12:22:03.140" v="1361" actId="20577"/>
        <pc:sldMkLst>
          <pc:docMk/>
          <pc:sldMk cId="2002102515" sldId="587"/>
        </pc:sldMkLst>
        <pc:spChg chg="mod">
          <ac:chgData name="Skudlarek, Karen" userId="48538c00-b2ba-473f-af08-20b60a3a0c4e" providerId="ADAL" clId="{AD08D995-1E0B-486D-BC80-732DAFA47437}" dt="2024-06-14T12:22:03.140" v="1361" actId="20577"/>
          <ac:spMkLst>
            <pc:docMk/>
            <pc:sldMk cId="2002102515" sldId="587"/>
            <ac:spMk id="3" creationId="{EE536143-F33D-84A9-DC3A-9728D7DB529C}"/>
          </ac:spMkLst>
        </pc:spChg>
        <pc:spChg chg="del">
          <ac:chgData name="Skudlarek, Karen" userId="48538c00-b2ba-473f-af08-20b60a3a0c4e" providerId="ADAL" clId="{AD08D995-1E0B-486D-BC80-732DAFA47437}" dt="2024-06-14T12:21:53.110" v="1343"/>
          <ac:spMkLst>
            <pc:docMk/>
            <pc:sldMk cId="2002102515" sldId="587"/>
            <ac:spMk id="30" creationId="{943CAA20-3569-4189-9E48-239A229A86CA}"/>
          </ac:spMkLst>
        </pc:spChg>
        <pc:spChg chg="del">
          <ac:chgData name="Skudlarek, Karen" userId="48538c00-b2ba-473f-af08-20b60a3a0c4e" providerId="ADAL" clId="{AD08D995-1E0B-486D-BC80-732DAFA47437}" dt="2024-06-14T12:21:53.110" v="1343"/>
          <ac:spMkLst>
            <pc:docMk/>
            <pc:sldMk cId="2002102515" sldId="587"/>
            <ac:spMk id="32" creationId="{DA542B6D-E775-4832-91DC-2D20F857813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D781F7-5A19-BBBE-41FC-6345B9E20108}"/>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97C664F2-2D63-50B0-89D9-3D90782156D4}"/>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AB6954A6-6073-48AC-BBF4-6746526F1B00}" type="datetimeFigureOut">
              <a:rPr lang="en-US" smtClean="0"/>
              <a:t>6/14/2024</a:t>
            </a:fld>
            <a:endParaRPr lang="en-US"/>
          </a:p>
        </p:txBody>
      </p:sp>
      <p:sp>
        <p:nvSpPr>
          <p:cNvPr id="4" name="Footer Placeholder 3">
            <a:extLst>
              <a:ext uri="{FF2B5EF4-FFF2-40B4-BE49-F238E27FC236}">
                <a16:creationId xmlns:a16="http://schemas.microsoft.com/office/drawing/2014/main" id="{22524E76-57D0-0EA8-2C72-DE16A0E68CBA}"/>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56AB80-5304-0073-2AD8-147979ED75E6}"/>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099940E-F321-4296-B84D-3125E0DB397C}" type="slidenum">
              <a:rPr lang="en-US" smtClean="0"/>
              <a:t>‹#›</a:t>
            </a:fld>
            <a:endParaRPr lang="en-US"/>
          </a:p>
        </p:txBody>
      </p:sp>
    </p:spTree>
    <p:extLst>
      <p:ext uri="{BB962C8B-B14F-4D97-AF65-F5344CB8AC3E}">
        <p14:creationId xmlns:p14="http://schemas.microsoft.com/office/powerpoint/2010/main" val="18800089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A130987-5D2A-4260-98BF-69E8260882E1}" type="datetimeFigureOut">
              <a:t>6/14/2024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05272B2-4FC2-45E9-86DD-929DAF16975E}" type="slidenum">
              <a:t>‹#›</a:t>
            </a:fld>
            <a:endParaRPr lang="en-US"/>
          </a:p>
        </p:txBody>
      </p:sp>
    </p:spTree>
    <p:extLst>
      <p:ext uri="{BB962C8B-B14F-4D97-AF65-F5344CB8AC3E}">
        <p14:creationId xmlns:p14="http://schemas.microsoft.com/office/powerpoint/2010/main" val="27631658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disabilitystatistics.org/StatusReports/2018-PDF/2018-StatusReport_US.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t>Erickson, W., Lee, C., &amp; von Schrader, S. (2020). 2018 Disability Status Report: United States. Ithaca, NY: Cornell University Yang-Tan Institute on Employment and Disability(YTI).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https://www.disabilitystatistics.org/StatusReports/2018-PDF/2018-StatusReport_US.pdf</a:t>
            </a:r>
            <a:endParaRPr lang="en-US" sz="1800" u="sng">
              <a:solidFill>
                <a:srgbClr val="0563C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sng">
              <a:solidFill>
                <a:srgbClr val="0563C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a:solidFill>
                  <a:srgbClr val="0563C1"/>
                </a:solidFill>
                <a:effectLst/>
                <a:latin typeface="Calibri" panose="020F0502020204030204" pitchFamily="34" charset="0"/>
                <a:ea typeface="Calibri" panose="020F0502020204030204" pitchFamily="34" charset="0"/>
                <a:cs typeface="Arial" panose="020B0604020202020204" pitchFamily="34" charset="0"/>
              </a:rPr>
              <a:t>2022: Employment with disability 30%, Employment without disability 63%</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4C3292-DE3B-4316-9031-5F54AEF1BF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890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48478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Tree>
    <p:extLst>
      <p:ext uri="{BB962C8B-B14F-4D97-AF65-F5344CB8AC3E}">
        <p14:creationId xmlns:p14="http://schemas.microsoft.com/office/powerpoint/2010/main" val="509348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80413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05448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1583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49835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1033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Tree>
    <p:extLst>
      <p:ext uri="{BB962C8B-B14F-4D97-AF65-F5344CB8AC3E}">
        <p14:creationId xmlns:p14="http://schemas.microsoft.com/office/powerpoint/2010/main" val="509348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39602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3698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495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58104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7366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4374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93600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DD1F6-972C-438D-9046-8F846C5933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A5BA2C-7475-4A7B-B708-734D9B9497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491A16-2DA2-4E82-B1BF-9FED2E85E943}"/>
              </a:ext>
            </a:extLst>
          </p:cNvPr>
          <p:cNvSpPr>
            <a:spLocks noGrp="1"/>
          </p:cNvSpPr>
          <p:nvPr>
            <p:ph type="dt" sz="half" idx="10"/>
          </p:nvPr>
        </p:nvSpPr>
        <p:spPr/>
        <p:txBody>
          <a:bodyPr/>
          <a:lstStyle/>
          <a:p>
            <a:fld id="{2FA36A73-6AF4-47E3-A51B-DF9F8B71C655}" type="datetime1">
              <a:rPr lang="en-US" smtClean="0"/>
              <a:t>6/14/2024</a:t>
            </a:fld>
            <a:endParaRPr lang="en-US"/>
          </a:p>
        </p:txBody>
      </p:sp>
      <p:sp>
        <p:nvSpPr>
          <p:cNvPr id="5" name="Footer Placeholder 4">
            <a:extLst>
              <a:ext uri="{FF2B5EF4-FFF2-40B4-BE49-F238E27FC236}">
                <a16:creationId xmlns:a16="http://schemas.microsoft.com/office/drawing/2014/main" id="{43AE4A76-B89C-433D-91A8-E3C01DD21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5EABA7-D258-4F37-857C-3AC48EE395D1}"/>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49797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7763-0A25-4750-BC8F-1F68003303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FD9A86-2757-4E0F-B643-6C044D2B33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988B7-8F7B-4643-841B-A9BBA6A5414C}"/>
              </a:ext>
            </a:extLst>
          </p:cNvPr>
          <p:cNvSpPr>
            <a:spLocks noGrp="1"/>
          </p:cNvSpPr>
          <p:nvPr>
            <p:ph type="dt" sz="half" idx="10"/>
          </p:nvPr>
        </p:nvSpPr>
        <p:spPr/>
        <p:txBody>
          <a:bodyPr/>
          <a:lstStyle/>
          <a:p>
            <a:fld id="{36CA96C7-CB88-4286-A139-9CC25163BAA2}" type="datetime1">
              <a:rPr lang="en-US" smtClean="0"/>
              <a:t>6/14/2024</a:t>
            </a:fld>
            <a:endParaRPr lang="en-US"/>
          </a:p>
        </p:txBody>
      </p:sp>
      <p:sp>
        <p:nvSpPr>
          <p:cNvPr id="5" name="Footer Placeholder 4">
            <a:extLst>
              <a:ext uri="{FF2B5EF4-FFF2-40B4-BE49-F238E27FC236}">
                <a16:creationId xmlns:a16="http://schemas.microsoft.com/office/drawing/2014/main" id="{499569F9-C0C2-4928-AE26-E1C55D8AC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2D24C7-A0CD-47DF-9F05-DC92CB84992F}"/>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4098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37F25C-E235-4D13-AC38-1108B2D548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53B606-DA55-4BC8-BB7C-F58AD4AC09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D5C61-61F2-40BF-A2E2-AF36AF8FE581}"/>
              </a:ext>
            </a:extLst>
          </p:cNvPr>
          <p:cNvSpPr>
            <a:spLocks noGrp="1"/>
          </p:cNvSpPr>
          <p:nvPr>
            <p:ph type="dt" sz="half" idx="10"/>
          </p:nvPr>
        </p:nvSpPr>
        <p:spPr/>
        <p:txBody>
          <a:bodyPr/>
          <a:lstStyle/>
          <a:p>
            <a:fld id="{806B94E3-E85E-457D-9AD3-49173537B014}" type="datetime1">
              <a:rPr lang="en-US" smtClean="0"/>
              <a:t>6/14/2024</a:t>
            </a:fld>
            <a:endParaRPr lang="en-US"/>
          </a:p>
        </p:txBody>
      </p:sp>
      <p:sp>
        <p:nvSpPr>
          <p:cNvPr id="5" name="Footer Placeholder 4">
            <a:extLst>
              <a:ext uri="{FF2B5EF4-FFF2-40B4-BE49-F238E27FC236}">
                <a16:creationId xmlns:a16="http://schemas.microsoft.com/office/drawing/2014/main" id="{28CE0A67-70AB-4D4F-9D71-0FAE8E8CE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F76A5-F83B-422D-A38A-CBE149BE639E}"/>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110812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B1B51-B744-4B26-871C-D82563969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121CC-2673-495B-A5E2-F0A56B7210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82A8B-E77A-47EA-9E20-800EAE1C7D04}"/>
              </a:ext>
            </a:extLst>
          </p:cNvPr>
          <p:cNvSpPr>
            <a:spLocks noGrp="1"/>
          </p:cNvSpPr>
          <p:nvPr>
            <p:ph type="dt" sz="half" idx="10"/>
          </p:nvPr>
        </p:nvSpPr>
        <p:spPr/>
        <p:txBody>
          <a:bodyPr/>
          <a:lstStyle/>
          <a:p>
            <a:fld id="{52FE8984-1ED1-4DDA-B40D-3EC2EDCEBE7B}" type="datetime1">
              <a:rPr lang="en-US" smtClean="0"/>
              <a:t>6/14/2024</a:t>
            </a:fld>
            <a:endParaRPr lang="en-US"/>
          </a:p>
        </p:txBody>
      </p:sp>
      <p:sp>
        <p:nvSpPr>
          <p:cNvPr id="5" name="Footer Placeholder 4">
            <a:extLst>
              <a:ext uri="{FF2B5EF4-FFF2-40B4-BE49-F238E27FC236}">
                <a16:creationId xmlns:a16="http://schemas.microsoft.com/office/drawing/2014/main" id="{2282F4ED-1A39-4D19-9C86-953350ED1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F7699-0CF0-4095-87F2-D5C9285BB0F6}"/>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151935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BA00-F353-4CB6-AF7B-D4722F8522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7008AD-8EE3-4039-AE82-0E63810458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AA4DAF-392B-4402-9E3A-C799868FCB70}"/>
              </a:ext>
            </a:extLst>
          </p:cNvPr>
          <p:cNvSpPr>
            <a:spLocks noGrp="1"/>
          </p:cNvSpPr>
          <p:nvPr>
            <p:ph type="dt" sz="half" idx="10"/>
          </p:nvPr>
        </p:nvSpPr>
        <p:spPr/>
        <p:txBody>
          <a:bodyPr/>
          <a:lstStyle/>
          <a:p>
            <a:fld id="{28D1A4C7-93A1-414B-A7D3-A4CF041704E0}" type="datetime1">
              <a:rPr lang="en-US" smtClean="0"/>
              <a:t>6/14/2024</a:t>
            </a:fld>
            <a:endParaRPr lang="en-US"/>
          </a:p>
        </p:txBody>
      </p:sp>
      <p:sp>
        <p:nvSpPr>
          <p:cNvPr id="5" name="Footer Placeholder 4">
            <a:extLst>
              <a:ext uri="{FF2B5EF4-FFF2-40B4-BE49-F238E27FC236}">
                <a16:creationId xmlns:a16="http://schemas.microsoft.com/office/drawing/2014/main" id="{E8A4EE8C-C83B-4658-822F-B6AB9D000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DFCE44-AABD-4FC5-9102-FE4EDAF7EB73}"/>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3123404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ED786-7ACB-4636-859F-7CD8303DC4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0FA12A-B07E-4AFB-9FB5-83E7A13BB8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74EC7D-8EAC-498D-8349-B4D9AB7083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CE3307-2A5C-479F-96DC-8284ABE0B7D8}"/>
              </a:ext>
            </a:extLst>
          </p:cNvPr>
          <p:cNvSpPr>
            <a:spLocks noGrp="1"/>
          </p:cNvSpPr>
          <p:nvPr>
            <p:ph type="dt" sz="half" idx="10"/>
          </p:nvPr>
        </p:nvSpPr>
        <p:spPr/>
        <p:txBody>
          <a:bodyPr/>
          <a:lstStyle/>
          <a:p>
            <a:fld id="{DA2E67B7-F436-4212-98CD-53137B088647}" type="datetime1">
              <a:rPr lang="en-US" smtClean="0"/>
              <a:t>6/14/2024</a:t>
            </a:fld>
            <a:endParaRPr lang="en-US"/>
          </a:p>
        </p:txBody>
      </p:sp>
      <p:sp>
        <p:nvSpPr>
          <p:cNvPr id="6" name="Footer Placeholder 5">
            <a:extLst>
              <a:ext uri="{FF2B5EF4-FFF2-40B4-BE49-F238E27FC236}">
                <a16:creationId xmlns:a16="http://schemas.microsoft.com/office/drawing/2014/main" id="{7A0945CB-E26E-4421-8297-D6929FD6F1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907F29-E54F-4000-99BF-8BDE5C9B31B4}"/>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169689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0E04-9E4F-4264-B5CD-1F0E6F2542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2F97A1-05A4-4BC6-8CA7-87B85028A6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E906B1-985F-4437-B921-583F76DDEC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765773-9403-43F1-BB39-E2EC29FB2A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F897AE-27E5-41EC-9810-6DE9717326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E0E60E-AC05-431C-80B7-4205EE883A36}"/>
              </a:ext>
            </a:extLst>
          </p:cNvPr>
          <p:cNvSpPr>
            <a:spLocks noGrp="1"/>
          </p:cNvSpPr>
          <p:nvPr>
            <p:ph type="dt" sz="half" idx="10"/>
          </p:nvPr>
        </p:nvSpPr>
        <p:spPr/>
        <p:txBody>
          <a:bodyPr/>
          <a:lstStyle/>
          <a:p>
            <a:fld id="{F650E336-1BEB-47BF-BAC0-7BA7B2F31892}" type="datetime1">
              <a:rPr lang="en-US" smtClean="0"/>
              <a:t>6/14/2024</a:t>
            </a:fld>
            <a:endParaRPr lang="en-US"/>
          </a:p>
        </p:txBody>
      </p:sp>
      <p:sp>
        <p:nvSpPr>
          <p:cNvPr id="8" name="Footer Placeholder 7">
            <a:extLst>
              <a:ext uri="{FF2B5EF4-FFF2-40B4-BE49-F238E27FC236}">
                <a16:creationId xmlns:a16="http://schemas.microsoft.com/office/drawing/2014/main" id="{995E6AE3-1329-4ACA-813E-120EEB575B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4F6DF4-C5D8-4C69-9EE6-5380B7E0E6BF}"/>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255320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7189-ADE1-4554-B986-5CC8E71B26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38644E-7513-4FCE-9CFD-1F1AF5657685}"/>
              </a:ext>
            </a:extLst>
          </p:cNvPr>
          <p:cNvSpPr>
            <a:spLocks noGrp="1"/>
          </p:cNvSpPr>
          <p:nvPr>
            <p:ph type="dt" sz="half" idx="10"/>
          </p:nvPr>
        </p:nvSpPr>
        <p:spPr/>
        <p:txBody>
          <a:bodyPr/>
          <a:lstStyle/>
          <a:p>
            <a:fld id="{945E17E7-C181-4F53-B67A-0ED5FBD18FEB}" type="datetime1">
              <a:rPr lang="en-US" smtClean="0"/>
              <a:t>6/14/2024</a:t>
            </a:fld>
            <a:endParaRPr lang="en-US"/>
          </a:p>
        </p:txBody>
      </p:sp>
      <p:sp>
        <p:nvSpPr>
          <p:cNvPr id="4" name="Footer Placeholder 3">
            <a:extLst>
              <a:ext uri="{FF2B5EF4-FFF2-40B4-BE49-F238E27FC236}">
                <a16:creationId xmlns:a16="http://schemas.microsoft.com/office/drawing/2014/main" id="{7B671716-815F-4619-A712-4F51B7A2D9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37944B-A3DC-4447-947A-A5DD232C9331}"/>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67624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D9A788-7020-46FC-A210-2A0A8A0B36F1}"/>
              </a:ext>
            </a:extLst>
          </p:cNvPr>
          <p:cNvSpPr>
            <a:spLocks noGrp="1"/>
          </p:cNvSpPr>
          <p:nvPr>
            <p:ph type="dt" sz="half" idx="10"/>
          </p:nvPr>
        </p:nvSpPr>
        <p:spPr/>
        <p:txBody>
          <a:bodyPr/>
          <a:lstStyle/>
          <a:p>
            <a:fld id="{A10C30B8-926B-4352-8A6B-7FC1F2B2E595}" type="datetime1">
              <a:rPr lang="en-US" smtClean="0"/>
              <a:t>6/14/2024</a:t>
            </a:fld>
            <a:endParaRPr lang="en-US"/>
          </a:p>
        </p:txBody>
      </p:sp>
      <p:sp>
        <p:nvSpPr>
          <p:cNvPr id="3" name="Footer Placeholder 2">
            <a:extLst>
              <a:ext uri="{FF2B5EF4-FFF2-40B4-BE49-F238E27FC236}">
                <a16:creationId xmlns:a16="http://schemas.microsoft.com/office/drawing/2014/main" id="{4376F92A-ED2B-4111-BA5A-A58800907F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871CB6-A6E3-4865-9C3C-A69BAAC56CB2}"/>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344165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00A85-52E3-40DD-AFF6-CC4DC1E96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8AAC26-A5E3-43D1-A62A-761893A064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BE12AD-8347-4721-B716-F7BB696D8F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D59C10-043A-4270-BC8F-5D8F8F83785A}"/>
              </a:ext>
            </a:extLst>
          </p:cNvPr>
          <p:cNvSpPr>
            <a:spLocks noGrp="1"/>
          </p:cNvSpPr>
          <p:nvPr>
            <p:ph type="dt" sz="half" idx="10"/>
          </p:nvPr>
        </p:nvSpPr>
        <p:spPr/>
        <p:txBody>
          <a:bodyPr/>
          <a:lstStyle/>
          <a:p>
            <a:fld id="{7EC78B8C-CC62-4EEB-BDDE-C6C2472EB02E}" type="datetime1">
              <a:rPr lang="en-US" smtClean="0"/>
              <a:t>6/14/2024</a:t>
            </a:fld>
            <a:endParaRPr lang="en-US"/>
          </a:p>
        </p:txBody>
      </p:sp>
      <p:sp>
        <p:nvSpPr>
          <p:cNvPr id="6" name="Footer Placeholder 5">
            <a:extLst>
              <a:ext uri="{FF2B5EF4-FFF2-40B4-BE49-F238E27FC236}">
                <a16:creationId xmlns:a16="http://schemas.microsoft.com/office/drawing/2014/main" id="{BDA59736-F84C-4869-8E73-173E984644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B6FA40-6A3E-4422-9957-996ED2E009CB}"/>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421660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D6E4-81D0-4F6C-89BA-2AA19222EE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7CC7BB-86DC-4BE8-84BC-6288342BED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A3AEF2-5043-42A4-B1C9-B417421ED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B8F29F-4DE5-4F3A-9DF6-48E5A7277837}"/>
              </a:ext>
            </a:extLst>
          </p:cNvPr>
          <p:cNvSpPr>
            <a:spLocks noGrp="1"/>
          </p:cNvSpPr>
          <p:nvPr>
            <p:ph type="dt" sz="half" idx="10"/>
          </p:nvPr>
        </p:nvSpPr>
        <p:spPr/>
        <p:txBody>
          <a:bodyPr/>
          <a:lstStyle/>
          <a:p>
            <a:fld id="{32F70005-B11E-4E75-A1B6-1E25D8157B03}" type="datetime1">
              <a:rPr lang="en-US" smtClean="0"/>
              <a:t>6/14/2024</a:t>
            </a:fld>
            <a:endParaRPr lang="en-US"/>
          </a:p>
        </p:txBody>
      </p:sp>
      <p:sp>
        <p:nvSpPr>
          <p:cNvPr id="6" name="Footer Placeholder 5">
            <a:extLst>
              <a:ext uri="{FF2B5EF4-FFF2-40B4-BE49-F238E27FC236}">
                <a16:creationId xmlns:a16="http://schemas.microsoft.com/office/drawing/2014/main" id="{0CE40CB8-24B8-41B1-9C7B-8D9A7751D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C12112-B561-4D25-B6AC-BF262AD5E427}"/>
              </a:ext>
            </a:extLst>
          </p:cNvPr>
          <p:cNvSpPr>
            <a:spLocks noGrp="1"/>
          </p:cNvSpPr>
          <p:nvPr>
            <p:ph type="sldNum" sz="quarter" idx="12"/>
          </p:nvPr>
        </p:nvSpPr>
        <p:spPr/>
        <p:txBody>
          <a:bodyPr/>
          <a:lstStyle/>
          <a:p>
            <a:fld id="{AA1F296A-D16F-4897-98A2-11DAD03EDD6B}" type="slidenum">
              <a:rPr lang="en-US" smtClean="0"/>
              <a:t>‹#›</a:t>
            </a:fld>
            <a:endParaRPr lang="en-US"/>
          </a:p>
        </p:txBody>
      </p:sp>
    </p:spTree>
    <p:extLst>
      <p:ext uri="{BB962C8B-B14F-4D97-AF65-F5344CB8AC3E}">
        <p14:creationId xmlns:p14="http://schemas.microsoft.com/office/powerpoint/2010/main" val="378463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7EEC6D-BE85-432B-8291-5C7AEB0DF0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68DC14-195A-466B-90FE-6E216735E2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29B6F-D427-414D-B57B-DFCBE66C1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923AC-443E-4B92-AF36-6480A0433D2D}" type="datetime1">
              <a:rPr lang="en-US" smtClean="0"/>
              <a:t>6/14/2024</a:t>
            </a:fld>
            <a:endParaRPr lang="en-US"/>
          </a:p>
        </p:txBody>
      </p:sp>
      <p:sp>
        <p:nvSpPr>
          <p:cNvPr id="5" name="Footer Placeholder 4">
            <a:extLst>
              <a:ext uri="{FF2B5EF4-FFF2-40B4-BE49-F238E27FC236}">
                <a16:creationId xmlns:a16="http://schemas.microsoft.com/office/drawing/2014/main" id="{060E2BC4-DE11-4158-9EE6-B3AFF095C5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893B83-60E6-49AB-BE5F-F36EE465BE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F296A-D16F-4897-98A2-11DAD03EDD6B}" type="slidenum">
              <a:rPr lang="en-US" smtClean="0"/>
              <a:t>‹#›</a:t>
            </a:fld>
            <a:endParaRPr lang="en-US"/>
          </a:p>
        </p:txBody>
      </p:sp>
    </p:spTree>
    <p:extLst>
      <p:ext uri="{BB962C8B-B14F-4D97-AF65-F5344CB8AC3E}">
        <p14:creationId xmlns:p14="http://schemas.microsoft.com/office/powerpoint/2010/main" val="3877674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accessibility.its.uconn.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karen.skudlarek@uconn.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jonathan.husky@uconn.edu"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upport.microsoft.com/en-us/office/improve-accessibility-with-the-accessibility-checker-a16f6de0-2f39-4a2b-8bd8-5ad801426c7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ally.a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conn.atlassian.net/l/cp/NeY7HKg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ccessibility.its.uconn.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csd.uconn.edu/" TargetMode="External"/><Relationship Id="rId5" Type="http://schemas.openxmlformats.org/officeDocument/2006/relationships/hyperlink" Target="https://accessibility.uconn.edu/" TargetMode="External"/><Relationship Id="rId4" Type="http://schemas.openxmlformats.org/officeDocument/2006/relationships/hyperlink" Target="https://kb.ecampus.uconn.edu/2020/10/06/ecampus-syllabus-templat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isabilitystatistics.org/StatusReports/2018-PDF/2018-StatusReport_U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support.microsoft.com/en-us/office/change-the-normal-template-normal-dotm-06de294b-d216-47f6-ab77-ccb5166f98ea#:~:text=The%20Normal.,you%20create%20in%20the%20future."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AAAE3-2147-C5B6-3BF3-14699AF63799}"/>
              </a:ext>
            </a:extLst>
          </p:cNvPr>
          <p:cNvSpPr>
            <a:spLocks noGrp="1"/>
          </p:cNvSpPr>
          <p:nvPr>
            <p:ph type="ctrTitle"/>
          </p:nvPr>
        </p:nvSpPr>
        <p:spPr>
          <a:xfrm>
            <a:off x="609599" y="891182"/>
            <a:ext cx="10983687" cy="1956682"/>
          </a:xfrm>
        </p:spPr>
        <p:txBody>
          <a:bodyPr anchor="b">
            <a:normAutofit/>
          </a:bodyPr>
          <a:lstStyle/>
          <a:p>
            <a:pPr algn="l"/>
            <a:r>
              <a:rPr lang="en-US" sz="6600" b="1"/>
              <a:t>Digital Accessibility</a:t>
            </a:r>
            <a:br>
              <a:rPr lang="en-US" sz="6600" b="1"/>
            </a:br>
            <a:r>
              <a:rPr lang="en-US" sz="4400" b="1"/>
              <a:t>Create an Inclusive and Accessible Experience </a:t>
            </a:r>
            <a:endParaRPr lang="en-US" sz="6600" b="1"/>
          </a:p>
        </p:txBody>
      </p:sp>
      <p:sp>
        <p:nvSpPr>
          <p:cNvPr id="3" name="Subtitle 2">
            <a:extLst>
              <a:ext uri="{FF2B5EF4-FFF2-40B4-BE49-F238E27FC236}">
                <a16:creationId xmlns:a16="http://schemas.microsoft.com/office/drawing/2014/main" id="{EE536143-F33D-84A9-DC3A-9728D7DB529C}"/>
              </a:ext>
            </a:extLst>
          </p:cNvPr>
          <p:cNvSpPr>
            <a:spLocks noGrp="1"/>
          </p:cNvSpPr>
          <p:nvPr>
            <p:ph type="subTitle" idx="1"/>
          </p:nvPr>
        </p:nvSpPr>
        <p:spPr>
          <a:xfrm>
            <a:off x="609599" y="3415729"/>
            <a:ext cx="10112829" cy="1126680"/>
          </a:xfrm>
        </p:spPr>
        <p:txBody>
          <a:bodyPr vert="horz" lIns="91440" tIns="45720" rIns="91440" bIns="45720" rtlCol="0" anchor="t">
            <a:normAutofit/>
          </a:bodyPr>
          <a:lstStyle/>
          <a:p>
            <a:pPr algn="l"/>
            <a:r>
              <a:rPr lang="en-US" sz="4400" b="1">
                <a:latin typeface="+mj-lt"/>
                <a:ea typeface="+mj-ea"/>
                <a:cs typeface="+mj-cs"/>
              </a:rPr>
              <a:t>Accessible Word Documents</a:t>
            </a:r>
          </a:p>
        </p:txBody>
      </p:sp>
      <p:grpSp>
        <p:nvGrpSpPr>
          <p:cNvPr id="7" name="Group 6" descr="UConn Logo">
            <a:extLst>
              <a:ext uri="{FF2B5EF4-FFF2-40B4-BE49-F238E27FC236}">
                <a16:creationId xmlns:a16="http://schemas.microsoft.com/office/drawing/2014/main" id="{86019C4A-AE84-511D-0922-E85B8EDB6F09}"/>
              </a:ext>
            </a:extLst>
          </p:cNvPr>
          <p:cNvGrpSpPr/>
          <p:nvPr/>
        </p:nvGrpSpPr>
        <p:grpSpPr>
          <a:xfrm>
            <a:off x="-3048" y="5991702"/>
            <a:ext cx="12192000" cy="866298"/>
            <a:chOff x="-3048" y="5991702"/>
            <a:chExt cx="12192000" cy="866298"/>
          </a:xfrm>
        </p:grpSpPr>
        <p:pic>
          <p:nvPicPr>
            <p:cNvPr id="6" name="Picture 5">
              <a:extLst>
                <a:ext uri="{FF2B5EF4-FFF2-40B4-BE49-F238E27FC236}">
                  <a16:creationId xmlns:a16="http://schemas.microsoft.com/office/drawing/2014/main" id="{D2E6676A-A65B-471E-8D11-7EA57C2D69E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048" y="5991702"/>
              <a:ext cx="12192000" cy="866298"/>
            </a:xfrm>
            <a:prstGeom prst="rect">
              <a:avLst/>
            </a:prstGeom>
          </p:spPr>
        </p:pic>
        <p:pic>
          <p:nvPicPr>
            <p:cNvPr id="5" name="Picture 4">
              <a:extLst>
                <a:ext uri="{FF2B5EF4-FFF2-40B4-BE49-F238E27FC236}">
                  <a16:creationId xmlns:a16="http://schemas.microsoft.com/office/drawing/2014/main" id="{1E05C4CC-31D2-1174-F5BF-5F1A2A38917C}"/>
                </a:ext>
              </a:extLst>
            </p:cNvPr>
            <p:cNvPicPr>
              <a:picLocks noChangeAspect="1"/>
            </p:cNvPicPr>
            <p:nvPr/>
          </p:nvPicPr>
          <p:blipFill>
            <a:blip r:embed="rId3"/>
            <a:stretch>
              <a:fillRect/>
            </a:stretch>
          </p:blipFill>
          <p:spPr>
            <a:xfrm>
              <a:off x="205069" y="6041933"/>
              <a:ext cx="4504762" cy="733333"/>
            </a:xfrm>
            <a:prstGeom prst="rect">
              <a:avLst/>
            </a:prstGeom>
          </p:spPr>
        </p:pic>
      </p:grpSp>
    </p:spTree>
    <p:extLst>
      <p:ext uri="{BB962C8B-B14F-4D97-AF65-F5344CB8AC3E}">
        <p14:creationId xmlns:p14="http://schemas.microsoft.com/office/powerpoint/2010/main" val="2002102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Automatic Alt Text Setting in Microsoft</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525048" y="2028679"/>
            <a:ext cx="3395599" cy="2643530"/>
          </a:xfrm>
        </p:spPr>
        <p:txBody>
          <a:bodyPr vert="horz" lIns="91440" tIns="45720" rIns="91440" bIns="45720" rtlCol="0" anchor="t">
            <a:noAutofit/>
          </a:bodyPr>
          <a:lstStyle/>
          <a:p>
            <a:pPr marL="0" indent="0">
              <a:buNone/>
            </a:pPr>
            <a:r>
              <a:rPr lang="en-US">
                <a:ea typeface="+mn-lt"/>
                <a:cs typeface="+mn-lt"/>
              </a:rPr>
              <a:t>You can turn on/off the Automatic Alt Text Setting found in File &gt; Options &gt; Accessibility</a:t>
            </a:r>
          </a:p>
        </p:txBody>
      </p:sp>
      <p:pic>
        <p:nvPicPr>
          <p:cNvPr id="5" name="Picture 4" descr="Screenshot of Automatic Alt Text Setting highlighted in Microsoft">
            <a:extLst>
              <a:ext uri="{FF2B5EF4-FFF2-40B4-BE49-F238E27FC236}">
                <a16:creationId xmlns:a16="http://schemas.microsoft.com/office/drawing/2014/main" id="{C6D480DC-4B12-6995-4BD9-D3EF6686073C}"/>
              </a:ext>
            </a:extLst>
          </p:cNvPr>
          <p:cNvPicPr>
            <a:picLocks noChangeAspect="1"/>
          </p:cNvPicPr>
          <p:nvPr/>
        </p:nvPicPr>
        <p:blipFill>
          <a:blip r:embed="rId3"/>
          <a:stretch>
            <a:fillRect/>
          </a:stretch>
        </p:blipFill>
        <p:spPr>
          <a:xfrm>
            <a:off x="4840750" y="1254004"/>
            <a:ext cx="6427325" cy="532188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6814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Descriptive Hyperlinks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76558"/>
            <a:ext cx="10684764" cy="5287131"/>
          </a:xfrm>
        </p:spPr>
        <p:txBody>
          <a:bodyPr vert="horz" lIns="91440" tIns="45720" rIns="91440" bIns="45720" rtlCol="0" anchor="t">
            <a:noAutofit/>
          </a:bodyPr>
          <a:lstStyle/>
          <a:p>
            <a:r>
              <a:rPr lang="en-US" sz="3200">
                <a:ea typeface="+mn-lt"/>
                <a:cs typeface="+mn-lt"/>
              </a:rPr>
              <a:t>Screen reader users navigate websites tabbing link to link</a:t>
            </a:r>
          </a:p>
          <a:p>
            <a:r>
              <a:rPr lang="en-US" sz="3200">
                <a:ea typeface="+mn-lt"/>
                <a:cs typeface="+mn-lt"/>
              </a:rPr>
              <a:t> Writing link text where it is going</a:t>
            </a:r>
          </a:p>
          <a:p>
            <a:pPr lvl="1"/>
            <a:r>
              <a:rPr lang="en-US" sz="2800">
                <a:ea typeface="+mn-lt"/>
                <a:cs typeface="+mn-lt"/>
              </a:rPr>
              <a:t>Do not use “click here,” “learn more,” “read more”</a:t>
            </a:r>
          </a:p>
          <a:p>
            <a:r>
              <a:rPr lang="en-US" sz="3200">
                <a:ea typeface="+mn-lt"/>
                <a:cs typeface="+mn-lt"/>
              </a:rPr>
              <a:t>Example:</a:t>
            </a:r>
          </a:p>
          <a:p>
            <a:pPr lvl="1"/>
            <a:r>
              <a:rPr lang="en-US" sz="2800">
                <a:ea typeface="+mn-lt"/>
                <a:cs typeface="+mn-lt"/>
                <a:hlinkClick r:id="rId3" tooltip="IT Accessibility Website"/>
              </a:rPr>
              <a:t>IT Accessibility</a:t>
            </a:r>
            <a:endParaRPr lang="en-US" sz="2800">
              <a:ea typeface="+mn-lt"/>
              <a:cs typeface="+mn-lt"/>
            </a:endParaRPr>
          </a:p>
          <a:p>
            <a:r>
              <a:rPr lang="en-US" sz="3200" b="1">
                <a:ea typeface="+mn-lt"/>
                <a:cs typeface="+mn-lt"/>
              </a:rPr>
              <a:t>Don’t underline text that isn’t a link</a:t>
            </a:r>
          </a:p>
          <a:p>
            <a:pPr lvl="1"/>
            <a:r>
              <a:rPr lang="en-US" sz="2800">
                <a:ea typeface="+mn-lt"/>
                <a:cs typeface="+mn-lt"/>
              </a:rPr>
              <a:t>Keyboard only users may think it’s a link and can’t access it by tabbing</a:t>
            </a:r>
            <a:endParaRPr lang="en-US" sz="2800" b="1">
              <a:ea typeface="+mn-lt"/>
              <a:cs typeface="+mn-lt"/>
            </a:endParaRPr>
          </a:p>
          <a:p>
            <a:pPr lvl="1"/>
            <a:endParaRPr lang="en-US" sz="3200">
              <a:ea typeface="+mn-lt"/>
              <a:cs typeface="+mn-lt"/>
            </a:endParaRPr>
          </a:p>
        </p:txBody>
      </p:sp>
    </p:spTree>
    <p:extLst>
      <p:ext uri="{BB962C8B-B14F-4D97-AF65-F5344CB8AC3E}">
        <p14:creationId xmlns:p14="http://schemas.microsoft.com/office/powerpoint/2010/main" val="4130078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True Tables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639448"/>
            <a:ext cx="10684764" cy="4521322"/>
          </a:xfrm>
        </p:spPr>
        <p:txBody>
          <a:bodyPr vert="horz" lIns="91440" tIns="45720" rIns="91440" bIns="45720" rtlCol="0" anchor="t">
            <a:noAutofit/>
          </a:bodyPr>
          <a:lstStyle/>
          <a:p>
            <a:r>
              <a:rPr lang="en-US" sz="3200">
                <a:ea typeface="+mn-lt"/>
                <a:cs typeface="+mn-lt"/>
              </a:rPr>
              <a:t>Use only data for tables</a:t>
            </a:r>
          </a:p>
          <a:p>
            <a:r>
              <a:rPr lang="en-US" sz="3200">
                <a:ea typeface="+mn-lt"/>
                <a:cs typeface="+mn-lt"/>
              </a:rPr>
              <a:t>Designate top row as the header for each column</a:t>
            </a:r>
          </a:p>
          <a:p>
            <a:r>
              <a:rPr lang="en-US" sz="3200">
                <a:ea typeface="+mn-lt"/>
                <a:cs typeface="+mn-lt"/>
              </a:rPr>
              <a:t>Be sure to turn on Repeat Header Row</a:t>
            </a:r>
          </a:p>
          <a:p>
            <a:r>
              <a:rPr lang="en-US" sz="3200">
                <a:ea typeface="+mn-lt"/>
                <a:cs typeface="+mn-lt"/>
              </a:rPr>
              <a:t>Add Alt Text to the Table</a:t>
            </a:r>
          </a:p>
          <a:p>
            <a:r>
              <a:rPr lang="en-US" sz="3200">
                <a:ea typeface="+mn-lt"/>
                <a:cs typeface="+mn-lt"/>
              </a:rPr>
              <a:t>Cannot create accessible table if using split cells, merged cells, or nested tables in Word. Must use Acrobat Pro.</a:t>
            </a:r>
          </a:p>
          <a:p>
            <a:r>
              <a:rPr lang="en-US" sz="3200">
                <a:ea typeface="+mn-lt"/>
                <a:cs typeface="+mn-lt"/>
              </a:rPr>
              <a:t>Tab through each cell to check for navigation (left to right and down)</a:t>
            </a:r>
          </a:p>
        </p:txBody>
      </p:sp>
    </p:spTree>
    <p:extLst>
      <p:ext uri="{BB962C8B-B14F-4D97-AF65-F5344CB8AC3E}">
        <p14:creationId xmlns:p14="http://schemas.microsoft.com/office/powerpoint/2010/main" val="3133421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True Tables Examples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08306FC-DF5E-3663-709F-A392B558AAC6}"/>
              </a:ext>
            </a:extLst>
          </p:cNvPr>
          <p:cNvSpPr txBox="1"/>
          <p:nvPr/>
        </p:nvSpPr>
        <p:spPr>
          <a:xfrm>
            <a:off x="669036" y="1519471"/>
            <a:ext cx="3022600" cy="400110"/>
          </a:xfrm>
          <a:prstGeom prst="rect">
            <a:avLst/>
          </a:prstGeom>
          <a:noFill/>
        </p:spPr>
        <p:txBody>
          <a:bodyPr wrap="square" rtlCol="0">
            <a:spAutoFit/>
          </a:bodyPr>
          <a:lstStyle/>
          <a:p>
            <a:r>
              <a:rPr lang="en-US" sz="2000" b="1"/>
              <a:t>Inaccessible Table</a:t>
            </a:r>
          </a:p>
        </p:txBody>
      </p:sp>
      <p:graphicFrame>
        <p:nvGraphicFramePr>
          <p:cNvPr id="5" name="Table 4" descr="Incorrectly formatted table">
            <a:extLst>
              <a:ext uri="{FF2B5EF4-FFF2-40B4-BE49-F238E27FC236}">
                <a16:creationId xmlns:a16="http://schemas.microsoft.com/office/drawing/2014/main" id="{29E6DF14-7A33-6572-5CCD-54858A4503BB}"/>
              </a:ext>
            </a:extLst>
          </p:cNvPr>
          <p:cNvGraphicFramePr>
            <a:graphicFrameLocks noGrp="1"/>
          </p:cNvGraphicFramePr>
          <p:nvPr>
            <p:extLst>
              <p:ext uri="{D42A27DB-BD31-4B8C-83A1-F6EECF244321}">
                <p14:modId xmlns:p14="http://schemas.microsoft.com/office/powerpoint/2010/main" val="4244176583"/>
              </p:ext>
            </p:extLst>
          </p:nvPr>
        </p:nvGraphicFramePr>
        <p:xfrm>
          <a:off x="669036" y="1933609"/>
          <a:ext cx="8128000" cy="1112520"/>
        </p:xfrm>
        <a:graphic>
          <a:graphicData uri="http://schemas.openxmlformats.org/drawingml/2006/table">
            <a:tbl>
              <a:tblPr firstRow="1" bandRow="1">
                <a:tableStyleId>{2D5ABB26-0587-4C30-8999-92F81FD0307C}</a:tableStyleId>
              </a:tblPr>
              <a:tblGrid>
                <a:gridCol w="4064000">
                  <a:extLst>
                    <a:ext uri="{9D8B030D-6E8A-4147-A177-3AD203B41FA5}">
                      <a16:colId xmlns:a16="http://schemas.microsoft.com/office/drawing/2014/main" val="3088057925"/>
                    </a:ext>
                  </a:extLst>
                </a:gridCol>
                <a:gridCol w="4064000">
                  <a:extLst>
                    <a:ext uri="{9D8B030D-6E8A-4147-A177-3AD203B41FA5}">
                      <a16:colId xmlns:a16="http://schemas.microsoft.com/office/drawing/2014/main" val="3727924714"/>
                    </a:ext>
                  </a:extLst>
                </a:gridCol>
              </a:tblGrid>
              <a:tr h="370840">
                <a:tc>
                  <a:txBody>
                    <a:bodyPr/>
                    <a:lstStyle/>
                    <a:p>
                      <a:r>
                        <a:rPr lang="en-US"/>
                        <a:t>Karen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Jonathan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0844813"/>
                  </a:ext>
                </a:extLst>
              </a:tr>
              <a:tr h="370840">
                <a:tc>
                  <a:txBody>
                    <a:bodyPr/>
                    <a:lstStyle/>
                    <a:p>
                      <a:r>
                        <a:rPr lang="en-US"/>
                        <a:t>(860) 486-0506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(860) 486-1234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803433"/>
                  </a:ext>
                </a:extLst>
              </a:tr>
              <a:tr h="370840">
                <a:tc>
                  <a:txBody>
                    <a:bodyPr/>
                    <a:lstStyle/>
                    <a:p>
                      <a:r>
                        <a:rPr lang="en-US">
                          <a:hlinkClick r:id="rId3" tooltip="Email Karen Skudlarek"/>
                        </a:rPr>
                        <a:t>karen.skudlarek@uconn.edu</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hlinkClick r:id="rId4" tooltip="Email Jonathan Husky"/>
                        </a:rPr>
                        <a:t>jonathan.husky@uconn.edu</a:t>
                      </a:r>
                      <a:r>
                        <a:rPr lang="en-US"/>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194830"/>
                  </a:ext>
                </a:extLst>
              </a:tr>
            </a:tbl>
          </a:graphicData>
        </a:graphic>
      </p:graphicFrame>
      <p:sp>
        <p:nvSpPr>
          <p:cNvPr id="4" name="TextBox 3">
            <a:extLst>
              <a:ext uri="{FF2B5EF4-FFF2-40B4-BE49-F238E27FC236}">
                <a16:creationId xmlns:a16="http://schemas.microsoft.com/office/drawing/2014/main" id="{908C75C8-5895-9B77-2DB4-D1F5EE797156}"/>
              </a:ext>
            </a:extLst>
          </p:cNvPr>
          <p:cNvSpPr txBox="1"/>
          <p:nvPr/>
        </p:nvSpPr>
        <p:spPr>
          <a:xfrm>
            <a:off x="669036" y="3721395"/>
            <a:ext cx="3022600" cy="400110"/>
          </a:xfrm>
          <a:prstGeom prst="rect">
            <a:avLst/>
          </a:prstGeom>
          <a:noFill/>
        </p:spPr>
        <p:txBody>
          <a:bodyPr wrap="square" rtlCol="0">
            <a:spAutoFit/>
          </a:bodyPr>
          <a:lstStyle/>
          <a:p>
            <a:r>
              <a:rPr lang="en-US" sz="2000" b="1"/>
              <a:t>Accessible Table</a:t>
            </a:r>
          </a:p>
        </p:txBody>
      </p:sp>
      <p:graphicFrame>
        <p:nvGraphicFramePr>
          <p:cNvPr id="6" name="Table 7" descr="Correctly formatted table">
            <a:extLst>
              <a:ext uri="{FF2B5EF4-FFF2-40B4-BE49-F238E27FC236}">
                <a16:creationId xmlns:a16="http://schemas.microsoft.com/office/drawing/2014/main" id="{865E8BBB-16DF-2ED0-7991-9CD25F6710EF}"/>
              </a:ext>
            </a:extLst>
          </p:cNvPr>
          <p:cNvGraphicFramePr>
            <a:graphicFrameLocks noGrp="1"/>
          </p:cNvGraphicFramePr>
          <p:nvPr>
            <p:extLst>
              <p:ext uri="{D42A27DB-BD31-4B8C-83A1-F6EECF244321}">
                <p14:modId xmlns:p14="http://schemas.microsoft.com/office/powerpoint/2010/main" val="493191825"/>
              </p:ext>
            </p:extLst>
          </p:nvPr>
        </p:nvGraphicFramePr>
        <p:xfrm>
          <a:off x="669036" y="4226009"/>
          <a:ext cx="8726424" cy="1112520"/>
        </p:xfrm>
        <a:graphic>
          <a:graphicData uri="http://schemas.openxmlformats.org/drawingml/2006/table">
            <a:tbl>
              <a:tblPr firstRow="1" bandRow="1">
                <a:tableStyleId>{2D5ABB26-0587-4C30-8999-92F81FD0307C}</a:tableStyleId>
              </a:tblPr>
              <a:tblGrid>
                <a:gridCol w="2908808">
                  <a:extLst>
                    <a:ext uri="{9D8B030D-6E8A-4147-A177-3AD203B41FA5}">
                      <a16:colId xmlns:a16="http://schemas.microsoft.com/office/drawing/2014/main" val="2853097926"/>
                    </a:ext>
                  </a:extLst>
                </a:gridCol>
                <a:gridCol w="2908808">
                  <a:extLst>
                    <a:ext uri="{9D8B030D-6E8A-4147-A177-3AD203B41FA5}">
                      <a16:colId xmlns:a16="http://schemas.microsoft.com/office/drawing/2014/main" val="3521296367"/>
                    </a:ext>
                  </a:extLst>
                </a:gridCol>
                <a:gridCol w="2908808">
                  <a:extLst>
                    <a:ext uri="{9D8B030D-6E8A-4147-A177-3AD203B41FA5}">
                      <a16:colId xmlns:a16="http://schemas.microsoft.com/office/drawing/2014/main" val="1062681916"/>
                    </a:ext>
                  </a:extLst>
                </a:gridCol>
              </a:tblGrid>
              <a:tr h="370840">
                <a:tc>
                  <a:txBody>
                    <a:bodyPr/>
                    <a:lstStyle/>
                    <a:p>
                      <a:r>
                        <a:rPr lang="en-US" b="1"/>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a:t>Phone 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129770"/>
                  </a:ext>
                </a:extLst>
              </a:tr>
              <a:tr h="370840">
                <a:tc>
                  <a:txBody>
                    <a:bodyPr/>
                    <a:lstStyle/>
                    <a:p>
                      <a:r>
                        <a:rPr lang="en-US"/>
                        <a:t>Karen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(860) 486-0506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hlinkClick r:id="rId3" tooltip="Email Karen Skudlarek"/>
                        </a:rPr>
                        <a:t>karen.skudlarek@uconn.edu</a:t>
                      </a:r>
                      <a:r>
                        <a:rPr lang="en-US"/>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3880955"/>
                  </a:ext>
                </a:extLst>
              </a:tr>
              <a:tr h="370840">
                <a:tc>
                  <a:txBody>
                    <a:bodyPr/>
                    <a:lstStyle/>
                    <a:p>
                      <a:r>
                        <a:rPr lang="en-US"/>
                        <a:t>Jonathan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(860) 486-1234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hlinkClick r:id="rId4" tooltip="Email Jonathan Husky"/>
                        </a:rPr>
                        <a:t>jonathan.husky@uconn.edu</a:t>
                      </a:r>
                      <a:r>
                        <a:rPr lang="en-US"/>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65138"/>
                  </a:ext>
                </a:extLst>
              </a:tr>
            </a:tbl>
          </a:graphicData>
        </a:graphic>
      </p:graphicFrame>
    </p:spTree>
    <p:extLst>
      <p:ext uri="{BB962C8B-B14F-4D97-AF65-F5344CB8AC3E}">
        <p14:creationId xmlns:p14="http://schemas.microsoft.com/office/powerpoint/2010/main" val="1643781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348AA-DDB8-61B5-4921-DDC677DD9799}"/>
              </a:ext>
            </a:extLst>
          </p:cNvPr>
          <p:cNvSpPr>
            <a:spLocks noGrp="1"/>
          </p:cNvSpPr>
          <p:nvPr>
            <p:ph type="title"/>
          </p:nvPr>
        </p:nvSpPr>
        <p:spPr>
          <a:xfrm>
            <a:off x="709684" y="1562100"/>
            <a:ext cx="3795642" cy="3733800"/>
          </a:xfrm>
        </p:spPr>
        <p:txBody>
          <a:bodyPr>
            <a:normAutofit/>
          </a:bodyPr>
          <a:lstStyle/>
          <a:p>
            <a:pPr algn="ctr"/>
            <a:r>
              <a:rPr lang="en-US" b="1">
                <a:solidFill>
                  <a:schemeClr val="tx1">
                    <a:lumMod val="85000"/>
                    <a:lumOff val="15000"/>
                  </a:schemeClr>
                </a:solidFill>
                <a:cs typeface="Calibri Light"/>
              </a:rPr>
              <a:t>Accessible Colors </a:t>
            </a:r>
          </a:p>
        </p:txBody>
      </p:sp>
      <p:sp>
        <p:nvSpPr>
          <p:cNvPr id="5" name="Content Placeholder 4">
            <a:extLst>
              <a:ext uri="{FF2B5EF4-FFF2-40B4-BE49-F238E27FC236}">
                <a16:creationId xmlns:a16="http://schemas.microsoft.com/office/drawing/2014/main" id="{4C10CF7D-C3E0-4A95-D888-99C1A30492EA}"/>
              </a:ext>
            </a:extLst>
          </p:cNvPr>
          <p:cNvSpPr>
            <a:spLocks noGrp="1"/>
          </p:cNvSpPr>
          <p:nvPr>
            <p:ph idx="1"/>
          </p:nvPr>
        </p:nvSpPr>
        <p:spPr>
          <a:xfrm>
            <a:off x="5627915" y="540630"/>
            <a:ext cx="5972958" cy="5583945"/>
          </a:xfrm>
        </p:spPr>
        <p:txBody>
          <a:bodyPr anchor="ctr">
            <a:normAutofit lnSpcReduction="10000"/>
          </a:bodyPr>
          <a:lstStyle/>
          <a:p>
            <a:pPr>
              <a:lnSpc>
                <a:spcPct val="120000"/>
              </a:lnSpc>
            </a:pPr>
            <a:r>
              <a:rPr lang="en-US" sz="3200" b="1">
                <a:solidFill>
                  <a:schemeClr val="tx1">
                    <a:lumMod val="85000"/>
                    <a:lumOff val="15000"/>
                  </a:schemeClr>
                </a:solidFill>
              </a:rPr>
              <a:t>Contrast Font 18 and higher 3:1</a:t>
            </a:r>
          </a:p>
          <a:p>
            <a:pPr>
              <a:lnSpc>
                <a:spcPct val="120000"/>
              </a:lnSpc>
            </a:pPr>
            <a:r>
              <a:rPr lang="en-US" sz="3200" b="1">
                <a:solidFill>
                  <a:schemeClr val="tx1">
                    <a:lumMod val="85000"/>
                    <a:lumOff val="15000"/>
                  </a:schemeClr>
                </a:solidFill>
                <a:cs typeface="Calibri" panose="020F0502020204030204"/>
              </a:rPr>
              <a:t>Contrast Font below 18 4.5:1</a:t>
            </a:r>
          </a:p>
          <a:p>
            <a:pPr>
              <a:lnSpc>
                <a:spcPct val="120000"/>
              </a:lnSpc>
            </a:pPr>
            <a:r>
              <a:rPr lang="en-US" sz="3200" b="1">
                <a:solidFill>
                  <a:schemeClr val="tx1">
                    <a:lumMod val="85000"/>
                    <a:lumOff val="15000"/>
                  </a:schemeClr>
                </a:solidFill>
                <a:cs typeface="Calibri" panose="020F0502020204030204"/>
              </a:rPr>
              <a:t>Do not use color alone to convey information</a:t>
            </a:r>
          </a:p>
          <a:p>
            <a:pPr>
              <a:lnSpc>
                <a:spcPct val="120000"/>
              </a:lnSpc>
            </a:pPr>
            <a:r>
              <a:rPr lang="en-US" sz="3200" b="1">
                <a:solidFill>
                  <a:schemeClr val="tx1">
                    <a:lumMod val="85000"/>
                    <a:lumOff val="15000"/>
                  </a:schemeClr>
                </a:solidFill>
                <a:cs typeface="Calibri" panose="020F0502020204030204"/>
              </a:rPr>
              <a:t>Avoid using Red and Black or Red and Green Combination</a:t>
            </a:r>
          </a:p>
          <a:p>
            <a:pPr>
              <a:lnSpc>
                <a:spcPct val="120000"/>
              </a:lnSpc>
            </a:pPr>
            <a:r>
              <a:rPr lang="en-US" sz="3200" b="1">
                <a:solidFill>
                  <a:schemeClr val="tx1">
                    <a:lumMod val="85000"/>
                    <a:lumOff val="15000"/>
                  </a:schemeClr>
                </a:solidFill>
                <a:cs typeface="Calibri" panose="020F0502020204030204"/>
              </a:rPr>
              <a:t>Text on Images</a:t>
            </a:r>
          </a:p>
          <a:p>
            <a:pPr>
              <a:lnSpc>
                <a:spcPct val="120000"/>
              </a:lnSpc>
            </a:pPr>
            <a:r>
              <a:rPr lang="en-US" sz="3200" b="1">
                <a:solidFill>
                  <a:schemeClr val="tx1">
                    <a:lumMod val="85000"/>
                    <a:lumOff val="15000"/>
                  </a:schemeClr>
                </a:solidFill>
                <a:cs typeface="Calibri" panose="020F0502020204030204"/>
              </a:rPr>
              <a:t>Use tools to check color contrast and simulate color blindness</a:t>
            </a:r>
          </a:p>
        </p:txBody>
      </p:sp>
    </p:spTree>
    <p:extLst>
      <p:ext uri="{BB962C8B-B14F-4D97-AF65-F5344CB8AC3E}">
        <p14:creationId xmlns:p14="http://schemas.microsoft.com/office/powerpoint/2010/main" val="1864387804"/>
      </p:ext>
    </p:extLst>
  </p:cSld>
  <p:clrMapOvr>
    <a:masterClrMapping/>
  </p:clrMapOvr>
  <mc:AlternateContent xmlns:mc="http://schemas.openxmlformats.org/markup-compatibility/2006">
    <mc:Choice xmlns:p14="http://schemas.microsoft.com/office/powerpoint/2010/main" Requires="p14">
      <p:transition spd="slow" p14:dur="2000" advTm="120250"/>
    </mc:Choice>
    <mc:Fallback>
      <p:transition spd="slow" advTm="12025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mn-lt"/>
                <a:ea typeface="Cambria" panose="02040503050406030204" pitchFamily="18" charset="0"/>
              </a:rPr>
              <a:t>Avoid Justified (Centered) Formatting</a:t>
            </a:r>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76558"/>
            <a:ext cx="10684764" cy="5287131"/>
          </a:xfrm>
        </p:spPr>
        <p:txBody>
          <a:bodyPr vert="horz" lIns="91440" tIns="45720" rIns="91440" bIns="45720" rtlCol="0" anchor="t">
            <a:noAutofit/>
          </a:bodyPr>
          <a:lstStyle/>
          <a:p>
            <a:r>
              <a:rPr lang="en-US" sz="3200">
                <a:ea typeface="+mn-lt"/>
                <a:cs typeface="+mn-lt"/>
              </a:rPr>
              <a:t>Although it allows the text to appear as a single block with perfect margins, it also creates inconsistent spacing, which can force the reader’s eyes to “jump" when reading. </a:t>
            </a:r>
          </a:p>
          <a:p>
            <a:r>
              <a:rPr lang="en-US" sz="3200">
                <a:ea typeface="+mn-lt"/>
                <a:cs typeface="+mn-lt"/>
              </a:rPr>
              <a:t>This becomes a serious issue when using assistive technologies (AT). Many people with vision disabilities use screen magnifiers or enlarge web content by “zooming in" on the page. If text is justified, these users may see large, empty spaces between (or within) words — or the words may run together in a confusing mess of characters.</a:t>
            </a:r>
          </a:p>
          <a:p>
            <a:r>
              <a:rPr lang="en-US" sz="3200">
                <a:ea typeface="+mn-lt"/>
                <a:cs typeface="+mn-lt"/>
              </a:rPr>
              <a:t>Fully justified text can create uneven spaces between words and letters, making it difficult for those with dyslexia.</a:t>
            </a:r>
          </a:p>
        </p:txBody>
      </p:sp>
    </p:spTree>
    <p:extLst>
      <p:ext uri="{BB962C8B-B14F-4D97-AF65-F5344CB8AC3E}">
        <p14:creationId xmlns:p14="http://schemas.microsoft.com/office/powerpoint/2010/main" val="1127147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Accessibility Checkers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05985"/>
            <a:ext cx="10684764" cy="4521322"/>
          </a:xfrm>
        </p:spPr>
        <p:txBody>
          <a:bodyPr vert="horz" lIns="91440" tIns="45720" rIns="91440" bIns="45720" rtlCol="0" anchor="t">
            <a:noAutofit/>
          </a:bodyPr>
          <a:lstStyle/>
          <a:p>
            <a:r>
              <a:rPr lang="en-US">
                <a:ea typeface="+mn-lt"/>
                <a:cs typeface="+mn-lt"/>
                <a:hlinkClick r:id="rId3"/>
              </a:rPr>
              <a:t>Microsoft Office</a:t>
            </a:r>
            <a:endParaRPr lang="en-US">
              <a:ea typeface="+mn-lt"/>
              <a:cs typeface="+mn-lt"/>
            </a:endParaRPr>
          </a:p>
          <a:p>
            <a:pPr lvl="1"/>
            <a:r>
              <a:rPr lang="en-US">
                <a:ea typeface="+mn-lt"/>
                <a:cs typeface="+mn-lt"/>
              </a:rPr>
              <a:t>Review &gt; Check Accessibility</a:t>
            </a:r>
          </a:p>
          <a:p>
            <a:pPr lvl="1"/>
            <a:r>
              <a:rPr lang="en-US">
                <a:ea typeface="+mn-lt"/>
                <a:cs typeface="+mn-lt"/>
              </a:rPr>
              <a:t>Turn on Navigation Pane</a:t>
            </a:r>
          </a:p>
          <a:p>
            <a:pPr>
              <a:lnSpc>
                <a:spcPct val="200000"/>
              </a:lnSpc>
            </a:pPr>
            <a:r>
              <a:rPr lang="en-US">
                <a:ea typeface="+mn-lt"/>
                <a:cs typeface="+mn-lt"/>
                <a:hlinkClick r:id="rId4"/>
              </a:rPr>
              <a:t>HuskyCT/Blackboard Ally</a:t>
            </a:r>
            <a:endParaRPr lang="en-US">
              <a:ea typeface="+mn-lt"/>
              <a:cs typeface="+mn-lt"/>
            </a:endParaRPr>
          </a:p>
          <a:p>
            <a:pPr lvl="1"/>
            <a:r>
              <a:rPr lang="en-US">
                <a:ea typeface="+mn-lt"/>
                <a:cs typeface="+mn-lt"/>
              </a:rPr>
              <a:t>For courses and websites</a:t>
            </a:r>
          </a:p>
          <a:p>
            <a:pPr>
              <a:lnSpc>
                <a:spcPct val="200000"/>
              </a:lnSpc>
            </a:pPr>
            <a:r>
              <a:rPr lang="en-US">
                <a:ea typeface="+mn-lt"/>
                <a:cs typeface="+mn-lt"/>
                <a:hlinkClick r:id="rId4"/>
              </a:rPr>
              <a:t>PDF/UA PDF Checker</a:t>
            </a:r>
            <a:endParaRPr lang="en-US">
              <a:ea typeface="+mn-lt"/>
              <a:cs typeface="+mn-lt"/>
            </a:endParaRPr>
          </a:p>
          <a:p>
            <a:pPr lvl="1"/>
            <a:r>
              <a:rPr lang="en-US">
                <a:ea typeface="+mn-lt"/>
                <a:cs typeface="+mn-lt"/>
              </a:rPr>
              <a:t>It’s more technical than using Office or Ally Accessibility checkers but can give you a sense of what may need to be remediated for the PDF.</a:t>
            </a:r>
          </a:p>
        </p:txBody>
      </p:sp>
    </p:spTree>
    <p:extLst>
      <p:ext uri="{BB962C8B-B14F-4D97-AF65-F5344CB8AC3E}">
        <p14:creationId xmlns:p14="http://schemas.microsoft.com/office/powerpoint/2010/main" val="1068435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Scanning to PDF from Copiers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05985"/>
            <a:ext cx="10684764" cy="4521322"/>
          </a:xfrm>
        </p:spPr>
        <p:txBody>
          <a:bodyPr vert="horz" lIns="91440" tIns="45720" rIns="91440" bIns="45720" rtlCol="0" anchor="t">
            <a:noAutofit/>
          </a:bodyPr>
          <a:lstStyle/>
          <a:p>
            <a:r>
              <a:rPr lang="en-US">
                <a:ea typeface="+mn-lt"/>
                <a:cs typeface="+mn-lt"/>
              </a:rPr>
              <a:t>Be sure to </a:t>
            </a:r>
            <a:r>
              <a:rPr lang="en-US">
                <a:ea typeface="+mn-lt"/>
                <a:cs typeface="+mn-lt"/>
                <a:hlinkClick r:id="rId3"/>
              </a:rPr>
              <a:t>OCR the document </a:t>
            </a:r>
            <a:r>
              <a:rPr lang="en-US">
                <a:ea typeface="+mn-lt"/>
                <a:cs typeface="+mn-lt"/>
              </a:rPr>
              <a:t>before scanning to PDF.</a:t>
            </a:r>
          </a:p>
          <a:p>
            <a:r>
              <a:rPr lang="en-US">
                <a:ea typeface="+mn-lt"/>
                <a:cs typeface="+mn-lt"/>
              </a:rPr>
              <a:t>Selecting OCR (Optical Character Recognition) for PDFs created at UConn printers converts typed or printed text into machine-encode text to be read by a screen reader and searched.</a:t>
            </a:r>
            <a:endParaRPr lang="en-US" sz="3200">
              <a:ea typeface="+mn-lt"/>
              <a:cs typeface="+mn-lt"/>
            </a:endParaRPr>
          </a:p>
        </p:txBody>
      </p:sp>
    </p:spTree>
    <p:extLst>
      <p:ext uri="{BB962C8B-B14F-4D97-AF65-F5344CB8AC3E}">
        <p14:creationId xmlns:p14="http://schemas.microsoft.com/office/powerpoint/2010/main" val="2714844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More UConn Resources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05985"/>
            <a:ext cx="10684764" cy="4521322"/>
          </a:xfrm>
        </p:spPr>
        <p:txBody>
          <a:bodyPr vert="horz" lIns="91440" tIns="45720" rIns="91440" bIns="45720" rtlCol="0" anchor="t">
            <a:noAutofit/>
          </a:bodyPr>
          <a:lstStyle/>
          <a:p>
            <a:pPr marL="0" indent="0">
              <a:lnSpc>
                <a:spcPct val="200000"/>
              </a:lnSpc>
              <a:buNone/>
            </a:pPr>
            <a:r>
              <a:rPr lang="en-US" b="1">
                <a:ea typeface="+mn-lt"/>
                <a:cs typeface="+mn-lt"/>
                <a:hlinkClick r:id="rId3"/>
              </a:rPr>
              <a:t>ITS Accessibility @ UConn</a:t>
            </a:r>
            <a:endParaRPr lang="en-US" b="1">
              <a:ea typeface="+mn-lt"/>
              <a:cs typeface="+mn-lt"/>
            </a:endParaRPr>
          </a:p>
          <a:p>
            <a:pPr marL="0" indent="0">
              <a:lnSpc>
                <a:spcPct val="200000"/>
              </a:lnSpc>
              <a:buNone/>
            </a:pPr>
            <a:r>
              <a:rPr lang="en-US" b="1">
                <a:ea typeface="+mn-lt"/>
                <a:cs typeface="+mn-lt"/>
                <a:hlinkClick r:id="rId4"/>
              </a:rPr>
              <a:t>eCampus Accessible Syllabus Templates</a:t>
            </a:r>
            <a:endParaRPr lang="en-US" b="1">
              <a:ea typeface="+mn-lt"/>
              <a:cs typeface="+mn-lt"/>
            </a:endParaRPr>
          </a:p>
          <a:p>
            <a:pPr marL="0" indent="0">
              <a:lnSpc>
                <a:spcPct val="200000"/>
              </a:lnSpc>
              <a:buNone/>
            </a:pPr>
            <a:r>
              <a:rPr lang="en-US" b="1">
                <a:ea typeface="+mn-lt"/>
                <a:cs typeface="+mn-lt"/>
                <a:hlinkClick r:id="rId5"/>
              </a:rPr>
              <a:t>Office of Institutional Equity: Accessibility @ UConn</a:t>
            </a:r>
            <a:endParaRPr lang="en-US" b="1">
              <a:ea typeface="+mn-lt"/>
              <a:cs typeface="+mn-lt"/>
            </a:endParaRPr>
          </a:p>
          <a:p>
            <a:pPr marL="0" indent="0">
              <a:lnSpc>
                <a:spcPct val="200000"/>
              </a:lnSpc>
              <a:buNone/>
            </a:pPr>
            <a:r>
              <a:rPr lang="en-US" b="1">
                <a:ea typeface="+mn-lt"/>
                <a:cs typeface="+mn-lt"/>
                <a:hlinkClick r:id="rId6"/>
              </a:rPr>
              <a:t>Center for Students with Disabilities</a:t>
            </a:r>
            <a:endParaRPr lang="en-US">
              <a:ea typeface="+mn-lt"/>
              <a:cs typeface="+mn-lt"/>
            </a:endParaRPr>
          </a:p>
        </p:txBody>
      </p:sp>
    </p:spTree>
    <p:extLst>
      <p:ext uri="{BB962C8B-B14F-4D97-AF65-F5344CB8AC3E}">
        <p14:creationId xmlns:p14="http://schemas.microsoft.com/office/powerpoint/2010/main" val="3362147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295275" y="50996"/>
            <a:ext cx="11729085" cy="1325563"/>
          </a:xfrm>
        </p:spPr>
        <p:txBody>
          <a:bodyPr>
            <a:normAutofit/>
          </a:bodyPr>
          <a:lstStyle/>
          <a:p>
            <a:r>
              <a:rPr lang="en-US" sz="4000" b="1">
                <a:latin typeface="Cambria" panose="02040503050406030204" pitchFamily="18" charset="0"/>
                <a:ea typeface="Cambria" panose="02040503050406030204" pitchFamily="18" charset="0"/>
              </a:rPr>
              <a:t>Basic Accessibility Checklist for Word Documents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05984"/>
            <a:ext cx="10684764" cy="5071955"/>
          </a:xfrm>
        </p:spPr>
        <p:txBody>
          <a:bodyPr vert="horz" lIns="91440" tIns="45720" rIns="91440" bIns="45720" rtlCol="0" anchor="t">
            <a:noAutofit/>
          </a:bodyPr>
          <a:lstStyle/>
          <a:p>
            <a:pPr>
              <a:buFont typeface="Wingdings" panose="05000000000000000000" pitchFamily="2" charset="2"/>
              <a:buChar char="q"/>
            </a:pPr>
            <a:endParaRPr lang="en-US">
              <a:ea typeface="+mn-lt"/>
              <a:cs typeface="+mn-lt"/>
            </a:endParaRPr>
          </a:p>
          <a:p>
            <a:pPr lvl="1">
              <a:buFont typeface="Wingdings" panose="05000000000000000000" pitchFamily="2" charset="2"/>
              <a:buChar char="q"/>
            </a:pPr>
            <a:r>
              <a:rPr lang="en-US" sz="3200">
                <a:ea typeface="+mn-lt"/>
                <a:cs typeface="+mn-lt"/>
              </a:rPr>
              <a:t>Document Title &amp; Author</a:t>
            </a:r>
          </a:p>
          <a:p>
            <a:pPr lvl="1">
              <a:buFont typeface="Wingdings" panose="05000000000000000000" pitchFamily="2" charset="2"/>
              <a:buChar char="q"/>
            </a:pPr>
            <a:r>
              <a:rPr lang="en-US" sz="3200">
                <a:ea typeface="+mn-lt"/>
                <a:cs typeface="+mn-lt"/>
              </a:rPr>
              <a:t>Accessible Font (Arial, Calibri, Verdana)</a:t>
            </a:r>
          </a:p>
          <a:p>
            <a:pPr lvl="1">
              <a:buFont typeface="Wingdings" panose="05000000000000000000" pitchFamily="2" charset="2"/>
              <a:buChar char="q"/>
            </a:pPr>
            <a:r>
              <a:rPr lang="en-US" sz="3200">
                <a:ea typeface="+mn-lt"/>
                <a:cs typeface="+mn-lt"/>
              </a:rPr>
              <a:t>Turn on Navigation Pane)</a:t>
            </a:r>
          </a:p>
          <a:p>
            <a:pPr lvl="1">
              <a:buFont typeface="Wingdings" panose="05000000000000000000" pitchFamily="2" charset="2"/>
              <a:buChar char="q"/>
            </a:pPr>
            <a:r>
              <a:rPr lang="en-US" sz="3200">
                <a:ea typeface="+mn-lt"/>
                <a:cs typeface="+mn-lt"/>
              </a:rPr>
              <a:t>Alt Text for images and Tables</a:t>
            </a:r>
          </a:p>
          <a:p>
            <a:pPr lvl="1">
              <a:buFont typeface="Wingdings" panose="05000000000000000000" pitchFamily="2" charset="2"/>
              <a:buChar char="q"/>
            </a:pPr>
            <a:r>
              <a:rPr lang="en-US" sz="3200">
                <a:ea typeface="+mn-lt"/>
                <a:cs typeface="+mn-lt"/>
              </a:rPr>
              <a:t>Headers and other Styles </a:t>
            </a:r>
          </a:p>
          <a:p>
            <a:pPr lvl="1">
              <a:buFont typeface="Wingdings" panose="05000000000000000000" pitchFamily="2" charset="2"/>
              <a:buChar char="q"/>
            </a:pPr>
            <a:r>
              <a:rPr lang="en-US" sz="3200">
                <a:ea typeface="+mn-lt"/>
                <a:cs typeface="+mn-lt"/>
              </a:rPr>
              <a:t>Descriptive Hyperlinks</a:t>
            </a:r>
          </a:p>
          <a:p>
            <a:pPr lvl="1">
              <a:buFont typeface="Wingdings" panose="05000000000000000000" pitchFamily="2" charset="2"/>
              <a:buChar char="q"/>
            </a:pPr>
            <a:r>
              <a:rPr lang="en-US" sz="3200">
                <a:ea typeface="+mn-lt"/>
                <a:cs typeface="+mn-lt"/>
              </a:rPr>
              <a:t>Using True Tables with Headers (repeat header row)</a:t>
            </a:r>
          </a:p>
          <a:p>
            <a:pPr lvl="1">
              <a:buFont typeface="Wingdings" panose="05000000000000000000" pitchFamily="2" charset="2"/>
              <a:buChar char="q"/>
            </a:pPr>
            <a:r>
              <a:rPr lang="en-US" sz="3200">
                <a:ea typeface="+mn-lt"/>
                <a:cs typeface="+mn-lt"/>
              </a:rPr>
              <a:t>Adequate color contrast</a:t>
            </a:r>
          </a:p>
          <a:p>
            <a:pPr lvl="1">
              <a:buFont typeface="Wingdings" panose="05000000000000000000" pitchFamily="2" charset="2"/>
              <a:buChar char="q"/>
            </a:pPr>
            <a:r>
              <a:rPr lang="en-US" sz="3200">
                <a:ea typeface="+mn-lt"/>
                <a:cs typeface="+mn-lt"/>
              </a:rPr>
              <a:t>Check accessibility with Office and/or Blackboard Ally</a:t>
            </a:r>
          </a:p>
        </p:txBody>
      </p:sp>
    </p:spTree>
    <p:extLst>
      <p:ext uri="{BB962C8B-B14F-4D97-AF65-F5344CB8AC3E}">
        <p14:creationId xmlns:p14="http://schemas.microsoft.com/office/powerpoint/2010/main" val="277968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1DD6-8E1D-4F56-540A-A4E0BD4AF1CD}"/>
              </a:ext>
            </a:extLst>
          </p:cNvPr>
          <p:cNvSpPr>
            <a:spLocks noGrp="1"/>
          </p:cNvSpPr>
          <p:nvPr>
            <p:ph type="title"/>
          </p:nvPr>
        </p:nvSpPr>
        <p:spPr>
          <a:xfrm>
            <a:off x="442971" y="1739329"/>
            <a:ext cx="3201366" cy="3387497"/>
          </a:xfrm>
        </p:spPr>
        <p:txBody>
          <a:bodyPr anchor="b">
            <a:normAutofit fontScale="90000"/>
          </a:bodyPr>
          <a:lstStyle/>
          <a:p>
            <a:pPr algn="r"/>
            <a:r>
              <a:rPr lang="en-US" sz="4000" b="1"/>
              <a:t>Quick Statistics</a:t>
            </a:r>
            <a:br>
              <a:rPr lang="en-US" sz="4000" b="1"/>
            </a:br>
            <a:r>
              <a:rPr lang="en-US" sz="4000" b="1"/>
              <a:t>(ages 21-64) Individuals with Disability vs. Individuals without Disability</a:t>
            </a:r>
            <a:br>
              <a:rPr lang="en-US" sz="4000" b="1"/>
            </a:br>
            <a:r>
              <a:rPr lang="en-US" sz="4000" b="1"/>
              <a:t>2018 (2022)</a:t>
            </a:r>
          </a:p>
        </p:txBody>
      </p:sp>
      <p:sp>
        <p:nvSpPr>
          <p:cNvPr id="13" name="Content Placeholder 2">
            <a:extLst>
              <a:ext uri="{FF2B5EF4-FFF2-40B4-BE49-F238E27FC236}">
                <a16:creationId xmlns:a16="http://schemas.microsoft.com/office/drawing/2014/main" id="{455680F7-AC3C-8B8E-31C1-2566CBBD0BF3}"/>
              </a:ext>
              <a:ext uri="{C183D7F6-B498-43B3-948B-1728B52AA6E4}">
                <adec:decorative xmlns:adec="http://schemas.microsoft.com/office/drawing/2017/decorative" val="0"/>
              </a:ext>
            </a:extLst>
          </p:cNvPr>
          <p:cNvSpPr txBox="1">
            <a:spLocks/>
          </p:cNvSpPr>
          <p:nvPr/>
        </p:nvSpPr>
        <p:spPr>
          <a:xfrm>
            <a:off x="4764849" y="413110"/>
            <a:ext cx="6877905" cy="2782764"/>
          </a:xfrm>
          <a:prstGeom prst="rect">
            <a:avLst/>
          </a:prstGeom>
          <a:ln w="57150">
            <a:solidFill>
              <a:srgbClr val="83B2C9"/>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3200" b="0" i="0" u="none" strike="noStrike" kern="1200" cap="none" spc="0" normalizeH="0" baseline="0" noProof="0">
                <a:ln>
                  <a:noFill/>
                </a:ln>
                <a:effectLst/>
                <a:uLnTx/>
                <a:uFillTx/>
                <a:latin typeface="Calibri" panose="020F0502020204030204" pitchFamily="34" charset="0"/>
                <a:ea typeface="Calibri" panose="020F0502020204030204" pitchFamily="34" charset="0"/>
                <a:cs typeface="Arial" panose="020B0604020202020204" pitchFamily="34" charset="0"/>
              </a:rPr>
              <a:t>Bachelor’s Degree or more without disability: </a:t>
            </a:r>
            <a:r>
              <a:rPr kumimoji="0" lang="en-US" sz="3200" b="1" i="0" u="none" strike="noStrike" kern="1200" cap="none" spc="0" normalizeH="0" baseline="0" noProof="0">
                <a:ln>
                  <a:noFill/>
                </a:ln>
                <a:effectLst/>
                <a:uLnTx/>
                <a:uFillTx/>
                <a:latin typeface="Calibri" panose="020F0502020204030204" pitchFamily="34" charset="0"/>
                <a:ea typeface="Calibri" panose="020F0502020204030204" pitchFamily="34" charset="0"/>
                <a:cs typeface="Arial" panose="020B0604020202020204" pitchFamily="34" charset="0"/>
              </a:rPr>
              <a:t>35.2% (38.6%)</a:t>
            </a:r>
          </a:p>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endParaRPr lang="en-US" sz="1200" b="1">
              <a:latin typeface="Calibri" panose="020F0502020204030204" pitchFamily="34" charset="0"/>
              <a:ea typeface="Calibri" panose="020F0502020204030204" pitchFamily="34" charset="0"/>
              <a:cs typeface="Arial" panose="020B0604020202020204" pitchFamily="34" charset="0"/>
            </a:endParaRPr>
          </a:p>
          <a:p>
            <a:pPr marL="0" indent="0">
              <a:spcBef>
                <a:spcPts val="0"/>
              </a:spcBef>
              <a:spcAft>
                <a:spcPts val="600"/>
              </a:spcAft>
              <a:buNone/>
            </a:pPr>
            <a:r>
              <a:rPr lang="en-US" sz="3200">
                <a:latin typeface="Calibri" panose="020F0502020204030204" pitchFamily="34" charset="0"/>
                <a:ea typeface="Calibri" panose="020F0502020204030204" pitchFamily="34" charset="0"/>
                <a:cs typeface="Arial" panose="020B0604020202020204" pitchFamily="34" charset="0"/>
              </a:rPr>
              <a:t>Bachelor’s Degree or more with disability: </a:t>
            </a:r>
            <a:r>
              <a:rPr lang="en-US" sz="3200" b="1">
                <a:latin typeface="Calibri" panose="020F0502020204030204" pitchFamily="34" charset="0"/>
                <a:ea typeface="Calibri" panose="020F0502020204030204" pitchFamily="34" charset="0"/>
                <a:cs typeface="Arial" panose="020B0604020202020204" pitchFamily="34" charset="0"/>
              </a:rPr>
              <a:t>15.2 % (18.7%)</a:t>
            </a:r>
            <a:endParaRPr kumimoji="0" lang="en-US" sz="3200" b="1" i="0" u="none" strike="noStrike" kern="1200" cap="none" spc="0" normalizeH="0" baseline="0" noProof="0">
              <a:ln>
                <a:noFill/>
              </a:ln>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5D2F885-4F7E-2215-C842-AC0FE79DB629}"/>
              </a:ext>
              <a:ext uri="{C183D7F6-B498-43B3-948B-1728B52AA6E4}">
                <adec:decorative xmlns:adec="http://schemas.microsoft.com/office/drawing/2017/decorative" val="0"/>
              </a:ext>
            </a:extLst>
          </p:cNvPr>
          <p:cNvSpPr>
            <a:spLocks noGrp="1"/>
          </p:cNvSpPr>
          <p:nvPr>
            <p:ph idx="1"/>
          </p:nvPr>
        </p:nvSpPr>
        <p:spPr>
          <a:xfrm>
            <a:off x="4393870" y="3974352"/>
            <a:ext cx="7647239" cy="2235023"/>
          </a:xfrm>
          <a:ln w="57150">
            <a:solidFill>
              <a:srgbClr val="83B2C9"/>
            </a:solidFill>
          </a:ln>
        </p:spPr>
        <p:txBody>
          <a:bodyPr anchor="ctr">
            <a:noAutofit/>
          </a:bodyPr>
          <a:lstStyle/>
          <a:p>
            <a:pPr marL="0" marR="0" lvl="0" indent="0">
              <a:spcBef>
                <a:spcPts val="0"/>
              </a:spcBef>
              <a:spcAft>
                <a:spcPts val="600"/>
              </a:spcAft>
              <a:buNone/>
            </a:pPr>
            <a:r>
              <a:rPr lang="en-US" sz="3200">
                <a:latin typeface="Calibri" panose="020F0502020204030204" pitchFamily="34" charset="0"/>
                <a:ea typeface="Calibri" panose="020F0502020204030204" pitchFamily="34" charset="0"/>
                <a:cs typeface="Arial" panose="020B0604020202020204" pitchFamily="34" charset="0"/>
              </a:rPr>
              <a:t>Employment without disability: </a:t>
            </a:r>
            <a:r>
              <a:rPr lang="en-US" sz="3200" b="1">
                <a:effectLst/>
                <a:latin typeface="Calibri" panose="020F0502020204030204" pitchFamily="34" charset="0"/>
                <a:ea typeface="Calibri" panose="020F0502020204030204" pitchFamily="34" charset="0"/>
                <a:cs typeface="Arial" panose="020B0604020202020204" pitchFamily="34" charset="0"/>
              </a:rPr>
              <a:t>8</a:t>
            </a:r>
            <a:r>
              <a:rPr lang="en-US" sz="3200" b="1">
                <a:latin typeface="Calibri" panose="020F0502020204030204" pitchFamily="34" charset="0"/>
                <a:ea typeface="Calibri" panose="020F0502020204030204" pitchFamily="34" charset="0"/>
                <a:cs typeface="Arial" panose="020B0604020202020204" pitchFamily="34" charset="0"/>
              </a:rPr>
              <a:t>0.0% (63%)</a:t>
            </a:r>
          </a:p>
          <a:p>
            <a:pPr marL="0" marR="0" lvl="0" indent="0">
              <a:spcBef>
                <a:spcPts val="0"/>
              </a:spcBef>
              <a:spcAft>
                <a:spcPts val="600"/>
              </a:spcAft>
              <a:buNone/>
            </a:pPr>
            <a:endParaRPr lang="en-US" sz="1200" b="1">
              <a:latin typeface="Calibri" panose="020F0502020204030204" pitchFamily="34" charset="0"/>
              <a:ea typeface="Calibri" panose="020F0502020204030204" pitchFamily="34" charset="0"/>
              <a:cs typeface="Arial" panose="020B0604020202020204" pitchFamily="34" charset="0"/>
            </a:endParaRPr>
          </a:p>
          <a:p>
            <a:pPr marL="0" indent="0">
              <a:spcBef>
                <a:spcPts val="0"/>
              </a:spcBef>
              <a:spcAft>
                <a:spcPts val="600"/>
              </a:spcAft>
              <a:buNone/>
            </a:pPr>
            <a:r>
              <a:rPr lang="en-US" sz="3200">
                <a:latin typeface="Calibri" panose="020F0502020204030204" pitchFamily="34" charset="0"/>
                <a:ea typeface="Calibri" panose="020F0502020204030204" pitchFamily="34" charset="0"/>
                <a:cs typeface="Arial" panose="020B0604020202020204" pitchFamily="34" charset="0"/>
              </a:rPr>
              <a:t>Employment with disability: </a:t>
            </a:r>
            <a:r>
              <a:rPr lang="en-US" sz="3200" b="1">
                <a:latin typeface="Calibri" panose="020F0502020204030204" pitchFamily="34" charset="0"/>
                <a:ea typeface="Calibri" panose="020F0502020204030204" pitchFamily="34" charset="0"/>
                <a:cs typeface="Arial" panose="020B0604020202020204" pitchFamily="34" charset="0"/>
              </a:rPr>
              <a:t>37.8 % (30%)</a:t>
            </a:r>
            <a:endParaRPr lang="en-US" sz="3200" b="1">
              <a:effectLst/>
              <a:latin typeface="Calibri" panose="020F0502020204030204" pitchFamily="34" charset="0"/>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5C42DDBA-CD75-C60B-EA7C-6B5CE1014F1E}"/>
              </a:ext>
            </a:extLst>
          </p:cNvPr>
          <p:cNvSpPr txBox="1"/>
          <p:nvPr/>
        </p:nvSpPr>
        <p:spPr>
          <a:xfrm>
            <a:off x="4599161" y="6379799"/>
            <a:ext cx="7441948"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Source: </a:t>
            </a:r>
            <a:r>
              <a:rPr kumimoji="0" lang="en-US" sz="1400" b="0" i="0" u="sng" strike="noStrike" kern="1200" cap="none" spc="0" normalizeH="0" baseline="0" noProof="0">
                <a:ln>
                  <a:noFill/>
                </a:ln>
                <a:solidFill>
                  <a:srgbClr val="0563C1"/>
                </a:solidFill>
                <a:effectLst/>
                <a:uLnTx/>
                <a:uFillTx/>
                <a:latin typeface="Calibri" panose="020F0502020204030204" pitchFamily="34" charset="0"/>
                <a:ea typeface="Calibri" panose="020F0502020204030204" pitchFamily="34" charset="0"/>
                <a:cs typeface="Arial" panose="020B0604020202020204" pitchFamily="34" charset="0"/>
                <a:hlinkClick r:id="rId3"/>
              </a:rPr>
              <a:t>https://www.disabilitystatistics.org/StatusReports/2018-PDF/2018-StatusReport_US.pdf</a:t>
            </a:r>
            <a:endParaRPr kumimoji="0" lang="en-US"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257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6348AA-DDB8-61B5-4921-DDC677DD9799}"/>
              </a:ext>
            </a:extLst>
          </p:cNvPr>
          <p:cNvSpPr>
            <a:spLocks noGrp="1"/>
          </p:cNvSpPr>
          <p:nvPr>
            <p:ph type="title"/>
          </p:nvPr>
        </p:nvSpPr>
        <p:spPr>
          <a:xfrm>
            <a:off x="686834" y="1153572"/>
            <a:ext cx="3200400" cy="4461163"/>
          </a:xfrm>
        </p:spPr>
        <p:txBody>
          <a:bodyPr>
            <a:normAutofit/>
          </a:bodyPr>
          <a:lstStyle/>
          <a:p>
            <a:r>
              <a:rPr lang="en-US" b="1">
                <a:cs typeface="Calibri Light"/>
              </a:rPr>
              <a:t>Accessible Word Documents </a:t>
            </a:r>
          </a:p>
        </p:txBody>
      </p:sp>
      <p:sp>
        <p:nvSpPr>
          <p:cNvPr id="5" name="Content Placeholder 4">
            <a:extLst>
              <a:ext uri="{FF2B5EF4-FFF2-40B4-BE49-F238E27FC236}">
                <a16:creationId xmlns:a16="http://schemas.microsoft.com/office/drawing/2014/main" id="{4C10CF7D-C3E0-4A95-D888-99C1A30492EA}"/>
              </a:ext>
            </a:extLst>
          </p:cNvPr>
          <p:cNvSpPr>
            <a:spLocks noGrp="1"/>
          </p:cNvSpPr>
          <p:nvPr>
            <p:ph idx="1"/>
          </p:nvPr>
        </p:nvSpPr>
        <p:spPr>
          <a:xfrm>
            <a:off x="4447308" y="591344"/>
            <a:ext cx="6906491" cy="5585619"/>
          </a:xfrm>
        </p:spPr>
        <p:txBody>
          <a:bodyPr anchor="ctr">
            <a:normAutofit lnSpcReduction="10000"/>
          </a:bodyPr>
          <a:lstStyle/>
          <a:p>
            <a:r>
              <a:rPr lang="en-US" sz="3000"/>
              <a:t>Document Title &amp; Author</a:t>
            </a:r>
          </a:p>
          <a:p>
            <a:r>
              <a:rPr lang="en-US" sz="3000"/>
              <a:t>Accessible Fonts (sans serif)</a:t>
            </a:r>
          </a:p>
          <a:p>
            <a:pPr lvl="1"/>
            <a:r>
              <a:rPr lang="en-US" sz="2600"/>
              <a:t>Arial, Calibri, and Verdana</a:t>
            </a:r>
          </a:p>
          <a:p>
            <a:r>
              <a:rPr lang="en-US" sz="3000"/>
              <a:t>Headers and Styles</a:t>
            </a:r>
          </a:p>
          <a:p>
            <a:r>
              <a:rPr lang="en-US" sz="3000"/>
              <a:t>Alt Text</a:t>
            </a:r>
          </a:p>
          <a:p>
            <a:r>
              <a:rPr lang="en-US" sz="3000"/>
              <a:t>Descriptive Hyperlinks</a:t>
            </a:r>
          </a:p>
          <a:p>
            <a:r>
              <a:rPr lang="en-US" sz="3000"/>
              <a:t>True Tables</a:t>
            </a:r>
          </a:p>
          <a:p>
            <a:r>
              <a:rPr lang="en-US" sz="3000"/>
              <a:t>Adequate Color Contrast</a:t>
            </a:r>
          </a:p>
          <a:p>
            <a:r>
              <a:rPr lang="en-US" sz="3000"/>
              <a:t>Avoid Justified (Centered) Formatting</a:t>
            </a:r>
          </a:p>
          <a:p>
            <a:r>
              <a:rPr lang="en-US" sz="3000"/>
              <a:t>Accessibility Checkers</a:t>
            </a:r>
          </a:p>
          <a:p>
            <a:r>
              <a:rPr lang="en-US" sz="3000"/>
              <a:t>Creating PDFs from Copiers</a:t>
            </a:r>
            <a:endParaRPr lang="en-US"/>
          </a:p>
        </p:txBody>
      </p:sp>
      <p:sp>
        <p:nvSpPr>
          <p:cNvPr id="3" name="Freeform: Shape 2">
            <a:extLst>
              <a:ext uri="{FF2B5EF4-FFF2-40B4-BE49-F238E27FC236}">
                <a16:creationId xmlns:a16="http://schemas.microsoft.com/office/drawing/2014/main" id="{90719E94-9974-27B2-27F3-BF3FDAD0F14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0" y="0"/>
            <a:ext cx="4167272"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42867001"/>
      </p:ext>
    </p:extLst>
  </p:cSld>
  <p:clrMapOvr>
    <a:masterClrMapping/>
  </p:clrMapOvr>
  <mc:AlternateContent xmlns:mc="http://schemas.openxmlformats.org/markup-compatibility/2006">
    <mc:Choice xmlns:p14="http://schemas.microsoft.com/office/powerpoint/2010/main" Requires="p14">
      <p:transition spd="slow" p14:dur="2000" advTm="120250"/>
    </mc:Choice>
    <mc:Fallback>
      <p:transition spd="slow" advTm="12025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Add Meaningful Title &amp; Author to Document</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Content Placeholder 5" descr="Screenshot File menu highlighted">
            <a:extLst>
              <a:ext uri="{FF2B5EF4-FFF2-40B4-BE49-F238E27FC236}">
                <a16:creationId xmlns:a16="http://schemas.microsoft.com/office/drawing/2014/main" id="{0EF3E685-51FA-1A2E-8104-DBEA77613C1F}"/>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95275" y="1376559"/>
            <a:ext cx="2120495" cy="3089116"/>
          </a:xfrm>
          <a:prstGeom prst="rect">
            <a:avLst/>
          </a:prstGeom>
          <a:ln>
            <a:noFill/>
          </a:ln>
          <a:effectLst>
            <a:outerShdw blurRad="292100" dist="139700" dir="2700000" algn="tl" rotWithShape="0">
              <a:srgbClr val="333333">
                <a:alpha val="65000"/>
              </a:srgbClr>
            </a:outerShdw>
          </a:effectLst>
        </p:spPr>
      </p:pic>
      <p:pic>
        <p:nvPicPr>
          <p:cNvPr id="4" name="Content Placeholder 7" descr="Screenshot Info menu highlighted">
            <a:extLst>
              <a:ext uri="{FF2B5EF4-FFF2-40B4-BE49-F238E27FC236}">
                <a16:creationId xmlns:a16="http://schemas.microsoft.com/office/drawing/2014/main" id="{94E88EF0-415A-F178-DCCA-E984F358FE00}"/>
              </a:ext>
            </a:extLst>
          </p:cNvPr>
          <p:cNvPicPr>
            <a:picLocks noChangeAspect="1"/>
          </p:cNvPicPr>
          <p:nvPr/>
        </p:nvPicPr>
        <p:blipFill>
          <a:blip r:embed="rId4">
            <a:extLst>
              <a:ext uri="{28A0092B-C50C-407E-A947-70E740481C1C}">
                <a14:useLocalDpi xmlns:a14="http://schemas.microsoft.com/office/drawing/2010/main" val="0"/>
              </a:ext>
            </a:extLst>
          </a:blip>
          <a:stretch/>
        </p:blipFill>
        <p:spPr>
          <a:xfrm>
            <a:off x="2638990" y="2096096"/>
            <a:ext cx="1797862" cy="3857664"/>
          </a:xfrm>
          <a:prstGeom prst="rect">
            <a:avLst/>
          </a:prstGeom>
          <a:ln>
            <a:noFill/>
          </a:ln>
          <a:effectLst>
            <a:outerShdw blurRad="292100" dist="139700" dir="2700000" algn="tl" rotWithShape="0">
              <a:srgbClr val="333333">
                <a:alpha val="65000"/>
              </a:srgbClr>
            </a:outerShdw>
          </a:effectLst>
        </p:spPr>
      </p:pic>
      <p:pic>
        <p:nvPicPr>
          <p:cNvPr id="6" name="Content Placeholder 7" descr="Screenshot of document info with Title highlighted">
            <a:extLst>
              <a:ext uri="{FF2B5EF4-FFF2-40B4-BE49-F238E27FC236}">
                <a16:creationId xmlns:a16="http://schemas.microsoft.com/office/drawing/2014/main" id="{9D0D3466-8CB0-1C4D-2948-6AEECD2D5BA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880290" y="3940308"/>
            <a:ext cx="7105557" cy="25270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782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Accessible Fonts (sans serif)</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929384"/>
            <a:ext cx="10684764" cy="4277106"/>
          </a:xfrm>
        </p:spPr>
        <p:txBody>
          <a:bodyPr vert="horz" lIns="91440" tIns="45720" rIns="91440" bIns="45720" rtlCol="0" anchor="t">
            <a:noAutofit/>
          </a:bodyPr>
          <a:lstStyle/>
          <a:p>
            <a:r>
              <a:rPr lang="en-US" sz="3600">
                <a:ea typeface="+mn-lt"/>
                <a:cs typeface="+mn-lt"/>
              </a:rPr>
              <a:t>Good choices are:</a:t>
            </a:r>
          </a:p>
          <a:p>
            <a:pPr marL="800100" lvl="1" indent="-342900"/>
            <a:r>
              <a:rPr lang="en-US" sz="3200">
                <a:latin typeface="Arial" panose="020B0604020202020204" pitchFamily="34" charset="0"/>
                <a:ea typeface="+mn-lt"/>
                <a:cs typeface="Arial" panose="020B0604020202020204" pitchFamily="34" charset="0"/>
              </a:rPr>
              <a:t>Arial</a:t>
            </a:r>
          </a:p>
          <a:p>
            <a:pPr marL="800100" lvl="1" indent="-342900"/>
            <a:r>
              <a:rPr lang="en-US" sz="3200">
                <a:ea typeface="+mn-lt"/>
                <a:cs typeface="+mn-lt"/>
              </a:rPr>
              <a:t>Calibri</a:t>
            </a:r>
          </a:p>
          <a:p>
            <a:pPr marL="800100" lvl="1" indent="-342900"/>
            <a:r>
              <a:rPr lang="en-US" sz="3200">
                <a:latin typeface="Verdana" panose="020B0604030504040204" pitchFamily="34" charset="0"/>
                <a:ea typeface="Verdana" panose="020B0604030504040204" pitchFamily="34" charset="0"/>
                <a:cs typeface="+mn-lt"/>
              </a:rPr>
              <a:t>Verdana</a:t>
            </a:r>
          </a:p>
          <a:p>
            <a:pPr marL="342900" indent="-342900"/>
            <a:r>
              <a:rPr lang="en-US" sz="3600">
                <a:ea typeface="Verdana" panose="020B0604030504040204" pitchFamily="34" charset="0"/>
                <a:cs typeface="+mn-lt"/>
              </a:rPr>
              <a:t>Try to use font size 12 or higher</a:t>
            </a:r>
          </a:p>
          <a:p>
            <a:pPr marL="342900" indent="-342900"/>
            <a:r>
              <a:rPr lang="en-US" sz="3600">
                <a:ea typeface="Verdana" panose="020B0604030504040204" pitchFamily="34" charset="0"/>
                <a:cs typeface="+mn-lt"/>
              </a:rPr>
              <a:t>Use </a:t>
            </a:r>
            <a:r>
              <a:rPr lang="en-US" sz="3600" b="1">
                <a:ea typeface="Verdana" panose="020B0604030504040204" pitchFamily="34" charset="0"/>
                <a:cs typeface="+mn-lt"/>
              </a:rPr>
              <a:t>Strong</a:t>
            </a:r>
            <a:r>
              <a:rPr lang="en-US" sz="3600">
                <a:ea typeface="Verdana" panose="020B0604030504040204" pitchFamily="34" charset="0"/>
                <a:cs typeface="+mn-lt"/>
              </a:rPr>
              <a:t> style for bold and </a:t>
            </a:r>
            <a:r>
              <a:rPr lang="en-US" sz="3600" i="1">
                <a:ea typeface="Verdana" panose="020B0604030504040204" pitchFamily="34" charset="0"/>
                <a:cs typeface="+mn-lt"/>
              </a:rPr>
              <a:t>Emphasis</a:t>
            </a:r>
            <a:r>
              <a:rPr lang="en-US" sz="3600">
                <a:ea typeface="Verdana" panose="020B0604030504040204" pitchFamily="34" charset="0"/>
                <a:cs typeface="+mn-lt"/>
              </a:rPr>
              <a:t> style for Italics</a:t>
            </a:r>
            <a:endParaRPr lang="en-US">
              <a:cs typeface="Calibri"/>
            </a:endParaRPr>
          </a:p>
        </p:txBody>
      </p:sp>
    </p:spTree>
    <p:extLst>
      <p:ext uri="{BB962C8B-B14F-4D97-AF65-F5344CB8AC3E}">
        <p14:creationId xmlns:p14="http://schemas.microsoft.com/office/powerpoint/2010/main" val="2692420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Headers and Styles</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n properly formatted Word document with proper headings.">
            <a:extLst>
              <a:ext uri="{FF2B5EF4-FFF2-40B4-BE49-F238E27FC236}">
                <a16:creationId xmlns:a16="http://schemas.microsoft.com/office/drawing/2014/main" id="{81ED254F-9068-42CE-8200-E194F182D13E}"/>
              </a:ext>
            </a:extLst>
          </p:cNvPr>
          <p:cNvPicPr>
            <a:picLocks noChangeAspect="1"/>
          </p:cNvPicPr>
          <p:nvPr/>
        </p:nvPicPr>
        <p:blipFill>
          <a:blip r:embed="rId3"/>
          <a:stretch>
            <a:fillRect/>
          </a:stretch>
        </p:blipFill>
        <p:spPr>
          <a:xfrm>
            <a:off x="1527494" y="1253331"/>
            <a:ext cx="6196961" cy="5343525"/>
          </a:xfrm>
          <a:prstGeom prst="rect">
            <a:avLst/>
          </a:prstGeom>
          <a:ln>
            <a:noFill/>
          </a:ln>
          <a:effectLst>
            <a:outerShdw blurRad="292100" dist="139700" dir="2700000" algn="tl" rotWithShape="0">
              <a:srgbClr val="333333">
                <a:alpha val="65000"/>
              </a:srgbClr>
            </a:outerShdw>
          </a:effectLst>
        </p:spPr>
      </p:pic>
      <p:cxnSp>
        <p:nvCxnSpPr>
          <p:cNvPr id="13" name="Straight Arrow Connector 12">
            <a:extLst>
              <a:ext uri="{FF2B5EF4-FFF2-40B4-BE49-F238E27FC236}">
                <a16:creationId xmlns:a16="http://schemas.microsoft.com/office/drawing/2014/main" id="{408353D6-6256-45AB-A7D2-8D98CA547516}"/>
              </a:ext>
              <a:ext uri="{C183D7F6-B498-43B3-948B-1728B52AA6E4}">
                <adec:decorative xmlns:adec="http://schemas.microsoft.com/office/drawing/2017/decorative" val="1"/>
              </a:ext>
            </a:extLst>
          </p:cNvPr>
          <p:cNvCxnSpPr/>
          <p:nvPr/>
        </p:nvCxnSpPr>
        <p:spPr>
          <a:xfrm>
            <a:off x="730249" y="1504950"/>
            <a:ext cx="1371600"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cxnSp>
        <p:nvCxnSpPr>
          <p:cNvPr id="14" name="Straight Arrow Connector 13">
            <a:extLst>
              <a:ext uri="{FF2B5EF4-FFF2-40B4-BE49-F238E27FC236}">
                <a16:creationId xmlns:a16="http://schemas.microsoft.com/office/drawing/2014/main" id="{A1ED1332-C39A-477F-8F18-53EFCFAE003A}"/>
              </a:ext>
              <a:ext uri="{C183D7F6-B498-43B3-948B-1728B52AA6E4}">
                <adec:decorative xmlns:adec="http://schemas.microsoft.com/office/drawing/2017/decorative" val="1"/>
              </a:ext>
            </a:extLst>
          </p:cNvPr>
          <p:cNvCxnSpPr/>
          <p:nvPr/>
        </p:nvCxnSpPr>
        <p:spPr>
          <a:xfrm>
            <a:off x="155894" y="5314950"/>
            <a:ext cx="1371600"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sp>
        <p:nvSpPr>
          <p:cNvPr id="3" name="TextBox 2">
            <a:extLst>
              <a:ext uri="{FF2B5EF4-FFF2-40B4-BE49-F238E27FC236}">
                <a16:creationId xmlns:a16="http://schemas.microsoft.com/office/drawing/2014/main" id="{0A64892C-391D-B371-7B31-0E91A1DEF2DA}"/>
              </a:ext>
            </a:extLst>
          </p:cNvPr>
          <p:cNvSpPr txBox="1"/>
          <p:nvPr/>
        </p:nvSpPr>
        <p:spPr>
          <a:xfrm>
            <a:off x="8413749" y="2770931"/>
            <a:ext cx="3146426" cy="2308324"/>
          </a:xfrm>
          <a:prstGeom prst="rect">
            <a:avLst/>
          </a:prstGeom>
          <a:noFill/>
        </p:spPr>
        <p:txBody>
          <a:bodyPr wrap="square" rtlCol="0">
            <a:spAutoFit/>
          </a:bodyPr>
          <a:lstStyle/>
          <a:p>
            <a:r>
              <a:rPr lang="en-US" sz="2400" b="1"/>
              <a:t>Tip</a:t>
            </a:r>
            <a:r>
              <a:rPr lang="en-US" sz="2400"/>
              <a:t>: Turn on Navigation Pane in Word to see the structure. Click on View in the Ribbon and turn it on under Show section</a:t>
            </a:r>
          </a:p>
        </p:txBody>
      </p:sp>
    </p:spTree>
    <p:extLst>
      <p:ext uri="{BB962C8B-B14F-4D97-AF65-F5344CB8AC3E}">
        <p14:creationId xmlns:p14="http://schemas.microsoft.com/office/powerpoint/2010/main" val="154145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A905-1EB7-566C-4FC8-C71F7AA6B933}"/>
              </a:ext>
            </a:extLst>
          </p:cNvPr>
          <p:cNvSpPr>
            <a:spLocks noGrp="1"/>
          </p:cNvSpPr>
          <p:nvPr>
            <p:ph type="title"/>
          </p:nvPr>
        </p:nvSpPr>
        <p:spPr>
          <a:xfrm>
            <a:off x="1115568" y="509521"/>
            <a:ext cx="10232136" cy="1014984"/>
          </a:xfrm>
        </p:spPr>
        <p:txBody>
          <a:bodyPr vert="horz" lIns="91440" tIns="45720" rIns="91440" bIns="45720" rtlCol="0" anchor="ctr">
            <a:normAutofit/>
          </a:bodyPr>
          <a:lstStyle/>
          <a:p>
            <a:r>
              <a:rPr lang="en-US" sz="4000" b="1" kern="1200">
                <a:solidFill>
                  <a:schemeClr val="tx1"/>
                </a:solidFill>
                <a:latin typeface="+mj-lt"/>
                <a:ea typeface="+mj-ea"/>
                <a:cs typeface="+mj-cs"/>
              </a:rPr>
              <a:t>Headings: Word</a:t>
            </a:r>
          </a:p>
        </p:txBody>
      </p:sp>
      <p:sp>
        <p:nvSpPr>
          <p:cNvPr id="38" name="TextBox 37">
            <a:extLst>
              <a:ext uri="{FF2B5EF4-FFF2-40B4-BE49-F238E27FC236}">
                <a16:creationId xmlns:a16="http://schemas.microsoft.com/office/drawing/2014/main" id="{6F9BB68F-58C9-30A1-8F26-3B00FE61BB54}"/>
              </a:ext>
            </a:extLst>
          </p:cNvPr>
          <p:cNvSpPr txBox="1"/>
          <p:nvPr/>
        </p:nvSpPr>
        <p:spPr>
          <a:xfrm>
            <a:off x="1115568" y="1524505"/>
            <a:ext cx="9698612" cy="1569660"/>
          </a:xfrm>
          <a:prstGeom prst="rect">
            <a:avLst/>
          </a:prstGeom>
          <a:noFill/>
        </p:spPr>
        <p:txBody>
          <a:bodyPr wrap="square" rtlCol="0">
            <a:spAutoFit/>
          </a:bodyPr>
          <a:lstStyle/>
          <a:p>
            <a:pPr marL="285750" indent="-285750">
              <a:buFont typeface="Arial" panose="020B0604020202020204" pitchFamily="34" charset="0"/>
              <a:buChar char="•"/>
            </a:pPr>
            <a:r>
              <a:rPr lang="en-US" sz="2400"/>
              <a:t>Use the Styles found in the Home tab of the Ribbon</a:t>
            </a:r>
          </a:p>
          <a:p>
            <a:pPr marL="285750" indent="-285750">
              <a:buFont typeface="Arial" panose="020B0604020202020204" pitchFamily="34" charset="0"/>
              <a:buChar char="•"/>
            </a:pPr>
            <a:r>
              <a:rPr lang="en-US" sz="2400"/>
              <a:t>You can modify the heading format by right mouse clicking on the Heading in the Styles panel</a:t>
            </a:r>
          </a:p>
          <a:p>
            <a:pPr marL="285750" indent="-285750">
              <a:buFont typeface="Arial" panose="020B0604020202020204" pitchFamily="34" charset="0"/>
              <a:buChar char="•"/>
            </a:pPr>
            <a:r>
              <a:rPr lang="en-US" sz="2400" i="1"/>
              <a:t>Emphasis</a:t>
            </a:r>
            <a:r>
              <a:rPr lang="en-US" sz="2400"/>
              <a:t> Style is for italics and </a:t>
            </a:r>
            <a:r>
              <a:rPr lang="en-US" sz="2400" b="1"/>
              <a:t>Strong</a:t>
            </a:r>
            <a:r>
              <a:rPr lang="en-US" sz="2400"/>
              <a:t> is for bold</a:t>
            </a:r>
          </a:p>
        </p:txBody>
      </p:sp>
      <p:pic>
        <p:nvPicPr>
          <p:cNvPr id="43" name="Picture 42" descr="Screenshot of Styles panel in Microsoft Word Ribbon with Heading 1, Heading 2, and Heading 3 highlighted as well as Emphasis for italics and Strong for bold.">
            <a:extLst>
              <a:ext uri="{FF2B5EF4-FFF2-40B4-BE49-F238E27FC236}">
                <a16:creationId xmlns:a16="http://schemas.microsoft.com/office/drawing/2014/main" id="{359B06EB-8E4A-4C09-9E2C-E2073D55DB7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65034" y="3763836"/>
            <a:ext cx="10553795" cy="1809750"/>
          </a:xfrm>
          <a:prstGeom prst="rect">
            <a:avLst/>
          </a:prstGeom>
        </p:spPr>
      </p:pic>
    </p:spTree>
    <p:extLst>
      <p:ext uri="{BB962C8B-B14F-4D97-AF65-F5344CB8AC3E}">
        <p14:creationId xmlns:p14="http://schemas.microsoft.com/office/powerpoint/2010/main" val="131188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A905-1EB7-566C-4FC8-C71F7AA6B933}"/>
              </a:ext>
            </a:extLst>
          </p:cNvPr>
          <p:cNvSpPr>
            <a:spLocks noGrp="1"/>
          </p:cNvSpPr>
          <p:nvPr>
            <p:ph type="title"/>
          </p:nvPr>
        </p:nvSpPr>
        <p:spPr>
          <a:xfrm>
            <a:off x="1115568" y="509521"/>
            <a:ext cx="10232136" cy="1014984"/>
          </a:xfrm>
        </p:spPr>
        <p:txBody>
          <a:bodyPr vert="horz" lIns="91440" tIns="45720" rIns="91440" bIns="45720" rtlCol="0" anchor="ctr">
            <a:normAutofit/>
          </a:bodyPr>
          <a:lstStyle/>
          <a:p>
            <a:r>
              <a:rPr lang="en-US" sz="4000" b="1" kern="1200">
                <a:solidFill>
                  <a:schemeClr val="tx1"/>
                </a:solidFill>
                <a:latin typeface="+mj-lt"/>
                <a:ea typeface="+mj-ea"/>
                <a:cs typeface="+mj-cs"/>
              </a:rPr>
              <a:t>Blank Template for Word: Normal.dotm</a:t>
            </a:r>
          </a:p>
        </p:txBody>
      </p:sp>
      <p:sp>
        <p:nvSpPr>
          <p:cNvPr id="38" name="TextBox 37">
            <a:extLst>
              <a:ext uri="{FF2B5EF4-FFF2-40B4-BE49-F238E27FC236}">
                <a16:creationId xmlns:a16="http://schemas.microsoft.com/office/drawing/2014/main" id="{6F9BB68F-58C9-30A1-8F26-3B00FE61BB54}"/>
              </a:ext>
            </a:extLst>
          </p:cNvPr>
          <p:cNvSpPr txBox="1"/>
          <p:nvPr/>
        </p:nvSpPr>
        <p:spPr>
          <a:xfrm>
            <a:off x="613776" y="1524505"/>
            <a:ext cx="5009524" cy="446276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a:t>When you open Word and use the Blank template, it uses the </a:t>
            </a:r>
            <a:r>
              <a:rPr lang="en-US" sz="2400">
                <a:hlinkClick r:id="rId2"/>
              </a:rPr>
              <a:t>Normal.dotm </a:t>
            </a:r>
            <a:r>
              <a:rPr lang="en-US" sz="2400"/>
              <a:t>file.</a:t>
            </a:r>
          </a:p>
          <a:p>
            <a:pPr marL="285750" indent="-285750">
              <a:spcAft>
                <a:spcPts val="1200"/>
              </a:spcAft>
              <a:buFont typeface="Arial" panose="020B0604020202020204" pitchFamily="34" charset="0"/>
              <a:buChar char="•"/>
            </a:pPr>
            <a:r>
              <a:rPr lang="en-US" sz="2400"/>
              <a:t>If you make changes to any of the Styles in the Blank template and select </a:t>
            </a:r>
            <a:r>
              <a:rPr lang="en-US" sz="2400" i="1"/>
              <a:t>New documents base on this template</a:t>
            </a:r>
            <a:r>
              <a:rPr lang="en-US" sz="2400"/>
              <a:t>, it will save the changes to the Normal.dotm.</a:t>
            </a:r>
          </a:p>
          <a:p>
            <a:pPr marL="285750" indent="-285750">
              <a:buFont typeface="Arial" panose="020B0604020202020204" pitchFamily="34" charset="0"/>
              <a:buChar char="•"/>
            </a:pPr>
            <a:r>
              <a:rPr lang="en-US" sz="2400"/>
              <a:t>You can create custom templates if you use different Heading Styles for various documents.</a:t>
            </a:r>
          </a:p>
        </p:txBody>
      </p:sp>
      <p:pic>
        <p:nvPicPr>
          <p:cNvPr id="6" name="Picture 5" descr="Screenshot of Modify Style setting in Microsoft Word with New documents based on this template highlighted.">
            <a:extLst>
              <a:ext uri="{FF2B5EF4-FFF2-40B4-BE49-F238E27FC236}">
                <a16:creationId xmlns:a16="http://schemas.microsoft.com/office/drawing/2014/main" id="{9FC994FB-339F-4345-6B99-A4BC987F433B}"/>
              </a:ext>
            </a:extLst>
          </p:cNvPr>
          <p:cNvPicPr>
            <a:picLocks noChangeAspect="1"/>
          </p:cNvPicPr>
          <p:nvPr/>
        </p:nvPicPr>
        <p:blipFill>
          <a:blip r:embed="rId3"/>
          <a:stretch>
            <a:fillRect/>
          </a:stretch>
        </p:blipFill>
        <p:spPr>
          <a:xfrm>
            <a:off x="6066908" y="1413478"/>
            <a:ext cx="5009524" cy="51333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89267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E1E7-5C83-4A70-923E-1EE611691307}"/>
              </a:ext>
            </a:extLst>
          </p:cNvPr>
          <p:cNvSpPr>
            <a:spLocks noGrp="1"/>
          </p:cNvSpPr>
          <p:nvPr>
            <p:ph type="title"/>
          </p:nvPr>
        </p:nvSpPr>
        <p:spPr>
          <a:xfrm>
            <a:off x="838200" y="50996"/>
            <a:ext cx="10587446" cy="1325563"/>
          </a:xfrm>
        </p:spPr>
        <p:txBody>
          <a:bodyPr>
            <a:normAutofit/>
          </a:bodyPr>
          <a:lstStyle/>
          <a:p>
            <a:r>
              <a:rPr lang="en-US" sz="4000" b="1">
                <a:latin typeface="Cambria" panose="02040503050406030204" pitchFamily="18" charset="0"/>
                <a:ea typeface="Cambria" panose="02040503050406030204" pitchFamily="18" charset="0"/>
              </a:rPr>
              <a:t>Alt Text</a:t>
            </a:r>
          </a:p>
        </p:txBody>
      </p:sp>
      <p:sp>
        <p:nvSpPr>
          <p:cNvPr id="7" name="sketchy line">
            <a:extLst>
              <a:ext uri="{FF2B5EF4-FFF2-40B4-BE49-F238E27FC236}">
                <a16:creationId xmlns:a16="http://schemas.microsoft.com/office/drawing/2014/main" id="{A7269A24-2D2A-4395-9A3A-C7247507DE1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295275" y="1030693"/>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rgbClr val="83B2C9">
              <a:alpha val="75000"/>
            </a:srgbClr>
          </a:solidFill>
          <a:ln w="44450" cap="rnd">
            <a:solidFill>
              <a:srgbClr val="83B2C9">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136DDF-0A0A-5B95-9ED9-339409A415F7}"/>
              </a:ext>
            </a:extLst>
          </p:cNvPr>
          <p:cNvSpPr>
            <a:spLocks noGrp="1"/>
          </p:cNvSpPr>
          <p:nvPr>
            <p:ph idx="1"/>
          </p:nvPr>
        </p:nvSpPr>
        <p:spPr>
          <a:xfrm>
            <a:off x="838200" y="1376559"/>
            <a:ext cx="10900410" cy="3122676"/>
          </a:xfrm>
        </p:spPr>
        <p:txBody>
          <a:bodyPr vert="horz" lIns="91440" tIns="45720" rIns="91440" bIns="45720" rtlCol="0" anchor="t">
            <a:noAutofit/>
          </a:bodyPr>
          <a:lstStyle/>
          <a:p>
            <a:r>
              <a:rPr lang="en-US">
                <a:ea typeface="+mn-lt"/>
                <a:cs typeface="+mn-lt"/>
              </a:rPr>
              <a:t>Do not start alt text with “picture of” or “graphic of”</a:t>
            </a:r>
          </a:p>
          <a:p>
            <a:r>
              <a:rPr lang="en-US">
                <a:ea typeface="+mn-lt"/>
                <a:cs typeface="+mn-lt"/>
              </a:rPr>
              <a:t>Alt text is accurate (not file name)</a:t>
            </a:r>
          </a:p>
          <a:p>
            <a:r>
              <a:rPr lang="en-US">
                <a:ea typeface="+mn-lt"/>
                <a:cs typeface="+mn-lt"/>
              </a:rPr>
              <a:t>Validate auto-generated alt text</a:t>
            </a:r>
          </a:p>
          <a:p>
            <a:r>
              <a:rPr lang="en-US">
                <a:ea typeface="+mn-lt"/>
                <a:cs typeface="+mn-lt"/>
              </a:rPr>
              <a:t>Include enough information for end user</a:t>
            </a:r>
          </a:p>
          <a:p>
            <a:r>
              <a:rPr lang="en-US">
                <a:ea typeface="+mn-lt"/>
                <a:cs typeface="+mn-lt"/>
              </a:rPr>
              <a:t>Exclude information found near the image (i.e. caption below image)</a:t>
            </a:r>
          </a:p>
          <a:p>
            <a:r>
              <a:rPr lang="en-US">
                <a:ea typeface="+mn-lt"/>
                <a:cs typeface="+mn-lt"/>
              </a:rPr>
              <a:t> Include alt text of images with hyperlink</a:t>
            </a:r>
          </a:p>
          <a:p>
            <a:r>
              <a:rPr lang="en-US">
                <a:ea typeface="+mn-lt"/>
                <a:cs typeface="+mn-lt"/>
              </a:rPr>
              <a:t>Alt text can vary for same image based on context</a:t>
            </a:r>
          </a:p>
          <a:p>
            <a:r>
              <a:rPr lang="en-US">
                <a:ea typeface="+mn-lt"/>
                <a:cs typeface="+mn-lt"/>
              </a:rPr>
              <a:t>Graphs/Charts and maps are more complex</a:t>
            </a:r>
          </a:p>
          <a:p>
            <a:r>
              <a:rPr lang="en-US">
                <a:ea typeface="+mn-lt"/>
                <a:cs typeface="+mn-lt"/>
              </a:rPr>
              <a:t>Ask content creator (person who wants to use the image) to write the alt text</a:t>
            </a:r>
          </a:p>
        </p:txBody>
      </p:sp>
    </p:spTree>
    <p:extLst>
      <p:ext uri="{BB962C8B-B14F-4D97-AF65-F5344CB8AC3E}">
        <p14:creationId xmlns:p14="http://schemas.microsoft.com/office/powerpoint/2010/main" val="2652496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16</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Digital Accessibility Create an Inclusive and Accessible Experience </vt:lpstr>
      <vt:lpstr>Quick Statistics (ages 21-64) Individuals with Disability vs. Individuals without Disability 2018 (2022)</vt:lpstr>
      <vt:lpstr>Accessible Word Documents </vt:lpstr>
      <vt:lpstr>Add Meaningful Title &amp; Author to Document</vt:lpstr>
      <vt:lpstr>Accessible Fonts (sans serif)</vt:lpstr>
      <vt:lpstr>Headers and Styles</vt:lpstr>
      <vt:lpstr>Headings: Word</vt:lpstr>
      <vt:lpstr>Blank Template for Word: Normal.dotm</vt:lpstr>
      <vt:lpstr>Alt Text</vt:lpstr>
      <vt:lpstr>Automatic Alt Text Setting in Microsoft</vt:lpstr>
      <vt:lpstr>Descriptive Hyperlinks</vt:lpstr>
      <vt:lpstr>True Tables</vt:lpstr>
      <vt:lpstr>True Tables Examples</vt:lpstr>
      <vt:lpstr>Accessible Colors </vt:lpstr>
      <vt:lpstr>Avoid Justified (Centered) Formatting</vt:lpstr>
      <vt:lpstr>Accessibility Checkers</vt:lpstr>
      <vt:lpstr>Scanning to PDF from Copiers</vt:lpstr>
      <vt:lpstr>More UConn Resources</vt:lpstr>
      <vt:lpstr>Basic Accessibility Checklist for Word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Word Documents</dc:title>
  <dc:creator>Skudlarek, Karen</dc:creator>
  <cp:revision>1</cp:revision>
  <cp:lastPrinted>2023-03-07T14:31:29Z</cp:lastPrinted>
  <dcterms:created xsi:type="dcterms:W3CDTF">2022-02-07T14:58:14Z</dcterms:created>
  <dcterms:modified xsi:type="dcterms:W3CDTF">2024-06-14T12:23:34Z</dcterms:modified>
</cp:coreProperties>
</file>