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335" r:id="rId6"/>
    <p:sldId id="573" r:id="rId7"/>
    <p:sldId id="258" r:id="rId8"/>
    <p:sldId id="324" r:id="rId9"/>
    <p:sldId id="280" r:id="rId10"/>
    <p:sldId id="281" r:id="rId11"/>
    <p:sldId id="260" r:id="rId12"/>
    <p:sldId id="560" r:id="rId13"/>
    <p:sldId id="580" r:id="rId14"/>
    <p:sldId id="304" r:id="rId15"/>
    <p:sldId id="565" r:id="rId16"/>
    <p:sldId id="568" r:id="rId17"/>
    <p:sldId id="564" r:id="rId18"/>
    <p:sldId id="314" r:id="rId19"/>
    <p:sldId id="316" r:id="rId20"/>
    <p:sldId id="584" r:id="rId21"/>
    <p:sldId id="579" r:id="rId22"/>
    <p:sldId id="572" r:id="rId23"/>
    <p:sldId id="582" r:id="rId24"/>
    <p:sldId id="583" r:id="rId25"/>
    <p:sldId id="323" r:id="rId26"/>
    <p:sldId id="537" r:id="rId27"/>
    <p:sldId id="581" r:id="rId28"/>
    <p:sldId id="556" r:id="rId29"/>
    <p:sldId id="557" r:id="rId30"/>
    <p:sldId id="563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D41"/>
    <a:srgbClr val="ACD292"/>
    <a:srgbClr val="70AE47"/>
    <a:srgbClr val="689BF7"/>
    <a:srgbClr val="233454"/>
    <a:srgbClr val="6495ED"/>
    <a:srgbClr val="FF6347"/>
    <a:srgbClr val="FFB29F"/>
    <a:srgbClr val="F58468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BBDBE-9BCC-48A4-A5C1-E9F31BA789A6}" v="1" dt="2024-06-13T13:21:07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udlarek, Karen" userId="48538c00-b2ba-473f-af08-20b60a3a0c4e" providerId="ADAL" clId="{0EECFFE3-8CE1-4E8D-AA08-D095A816D102}"/>
    <pc:docChg chg="modSld">
      <pc:chgData name="Skudlarek, Karen" userId="48538c00-b2ba-473f-af08-20b60a3a0c4e" providerId="ADAL" clId="{0EECFFE3-8CE1-4E8D-AA08-D095A816D102}" dt="2024-06-14T12:22:46.933" v="0"/>
      <pc:docMkLst>
        <pc:docMk/>
      </pc:docMkLst>
      <pc:sldChg chg="modSp mod">
        <pc:chgData name="Skudlarek, Karen" userId="48538c00-b2ba-473f-af08-20b60a3a0c4e" providerId="ADAL" clId="{0EECFFE3-8CE1-4E8D-AA08-D095A816D102}" dt="2024-06-14T12:22:46.933" v="0"/>
        <pc:sldMkLst>
          <pc:docMk/>
          <pc:sldMk cId="3531411478" sldId="580"/>
        </pc:sldMkLst>
        <pc:spChg chg="mod">
          <ac:chgData name="Skudlarek, Karen" userId="48538c00-b2ba-473f-af08-20b60a3a0c4e" providerId="ADAL" clId="{0EECFFE3-8CE1-4E8D-AA08-D095A816D102}" dt="2024-06-14T12:22:46.933" v="0"/>
          <ac:spMkLst>
            <pc:docMk/>
            <pc:sldMk cId="3531411478" sldId="580"/>
            <ac:spMk id="35" creationId="{DADD1FCA-8ACB-4958-81DD-4CDD6D3E1921}"/>
          </ac:spMkLst>
        </pc:spChg>
      </pc:sldChg>
    </pc:docChg>
  </pc:docChgLst>
  <pc:docChgLst>
    <pc:chgData name="Skudlarek, Karen" userId="48538c00-b2ba-473f-af08-20b60a3a0c4e" providerId="ADAL" clId="{01FBBDBE-9BCC-48A4-A5C1-E9F31BA789A6}"/>
    <pc:docChg chg="modSld">
      <pc:chgData name="Skudlarek, Karen" userId="48538c00-b2ba-473f-af08-20b60a3a0c4e" providerId="ADAL" clId="{01FBBDBE-9BCC-48A4-A5C1-E9F31BA789A6}" dt="2024-06-13T13:21:17.899" v="7" actId="13244"/>
      <pc:docMkLst>
        <pc:docMk/>
      </pc:docMkLst>
      <pc:sldChg chg="addSp modSp mod">
        <pc:chgData name="Skudlarek, Karen" userId="48538c00-b2ba-473f-af08-20b60a3a0c4e" providerId="ADAL" clId="{01FBBDBE-9BCC-48A4-A5C1-E9F31BA789A6}" dt="2024-06-13T13:21:17.899" v="7" actId="13244"/>
        <pc:sldMkLst>
          <pc:docMk/>
          <pc:sldMk cId="2023667437" sldId="560"/>
        </pc:sldMkLst>
        <pc:spChg chg="mod">
          <ac:chgData name="Skudlarek, Karen" userId="48538c00-b2ba-473f-af08-20b60a3a0c4e" providerId="ADAL" clId="{01FBBDBE-9BCC-48A4-A5C1-E9F31BA789A6}" dt="2024-06-13T13:20:54.650" v="1" actId="20577"/>
          <ac:spMkLst>
            <pc:docMk/>
            <pc:sldMk cId="2023667437" sldId="560"/>
            <ac:spMk id="2" creationId="{9D866934-2EB7-3F3E-FF70-BE1A8627DE82}"/>
          </ac:spMkLst>
        </pc:spChg>
        <pc:spChg chg="add mod ord">
          <ac:chgData name="Skudlarek, Karen" userId="48538c00-b2ba-473f-af08-20b60a3a0c4e" providerId="ADAL" clId="{01FBBDBE-9BCC-48A4-A5C1-E9F31BA789A6}" dt="2024-06-13T13:21:17.899" v="7" actId="13244"/>
          <ac:spMkLst>
            <pc:docMk/>
            <pc:sldMk cId="2023667437" sldId="560"/>
            <ac:spMk id="4" creationId="{32A2FD80-FCCB-B00B-843D-906271260C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2C8FD-B8DD-4D51-B9C9-82C769AD992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81825-ACB2-4404-9FAA-C010F568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b.org/blog/creating-nonvisually-accessible-document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dae.or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7DE34-B166-4C1F-8858-58EC9459E0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7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4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7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Creating Nonvisually Accessible Documents: </a:t>
            </a:r>
            <a:r>
              <a:rPr lang="en-US">
                <a:hlinkClick r:id="rId3"/>
              </a:rPr>
              <a:t>https://www.nfb.org/blog/creating-nonvisually-accessible-documents</a:t>
            </a:r>
            <a:endParaRPr lang="en-US"/>
          </a:p>
          <a:p>
            <a:r>
              <a:rPr lang="en-US" b="1" i="1"/>
              <a:t>The National Center on Disability and Access to Education (NCDAE)</a:t>
            </a:r>
            <a:r>
              <a:rPr lang="en-US"/>
              <a:t> exists to address issues of technology and disability in education policies and practices to enhance the lives of people with disabilities and their families.  </a:t>
            </a:r>
            <a:r>
              <a:rPr lang="en-US">
                <a:hlinkClick r:id="rId4"/>
              </a:rPr>
              <a:t>www.ncdae.org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7DE34-B166-4C1F-8858-58EC9459E0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4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4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7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8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4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1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C3C3-DBE8-8D87-1B20-E02416DE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F5803-C3D3-E0EB-1136-452F38ADD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54F8-8FFE-DC54-71BF-BBBE56FA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4B504-E85C-E2C6-FC3C-4552A0E0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5935-33F3-18C6-D5A0-BC4E1E53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A797-2AB1-9E09-64ED-5DB940EA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CF520-69AD-A74B-5313-61A84FB3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9447-C9EA-5A0C-1D0E-9C58BDFD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F03A-65F9-A4C4-6F03-95E39C76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B924-33BF-A3E6-CC6D-8B81FD99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31F43-060B-1DF0-1BB0-635139286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6D33E-9BB7-DBCA-90EB-5952DC661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8C9E7-F484-5A88-FBDC-CD2A01FF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D0467-0F1B-4AE4-0CCC-EB112F1A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DE5E-414A-78E6-606F-04594CB0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AE44-EE67-B417-C519-47A7DB85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0334-8DAB-B6BC-13C1-4421E65E2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081CF-BD7F-3772-AB6D-1C770181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152A3-5D41-057B-9988-08058F78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8AAA2-5ECA-011E-BF2A-7EA571A9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D8E6-F235-0DB2-EA32-45E0F8B7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21ED8-087D-2FA6-3028-DB6A1B546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4D031-A434-7D22-44C7-6476DC84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426CB-303C-B2E4-433D-DE9D35AB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87132-9D1C-FF62-4C36-DEA0827F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F926-7578-79C8-24A0-ED3E6A6D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4915C-2746-C2BE-FCEC-611606457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BA926-D6B7-B982-1775-DC50FBEED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1C112-5FFA-3AC0-62EA-022383A0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5D966-D36E-2DFF-5BB7-4D9EB61E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39DB0-1D2D-6B24-CEC4-5780357D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3906-09B0-6772-AEE3-08D233A6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851-DC69-775A-3254-2E86D311A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5E406-A246-ABB7-F842-C7F967595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F7306-14E5-9533-87BD-5827001C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ABA9A-37D4-198B-07A6-E3338AECC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E054B-0FDD-2E0B-AAAB-494B89D1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2DE3C-BB61-4DDD-8509-3BD48A1D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BEBDD-D0AE-1370-5567-A96A6596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86E2-A0CC-8B00-7592-27BAD1A4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B27D2-D384-9540-E5BD-EE2A081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3F138-43F5-ABA4-2F0C-5107D1B1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CD5BF-9BD3-69A1-4DEA-D73EE712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303C7-BCAF-6CFE-C247-94A28393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D0D85-88D7-A280-0556-CEE4ECBA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E93E8-A730-C7B5-66D9-DEFCF76F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3ABC-E236-DAD2-7ACE-C8852F34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12FC6-7D01-8368-090D-7A57A8BD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8BC13-A98B-C733-8382-ECAAE7458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F0DF4-E247-422F-5F8F-80BDA3B5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86507-D7B1-9C5D-790A-7773ECB0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29D60-3F8D-E775-E44A-E3E9E502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5AB-C57F-AE9E-30AE-211C391D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34D52-798D-8C0B-9405-F2F0ECCF8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D2779-A99F-46D2-E826-4050212D6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12B99-7F2D-7583-3948-3C258A23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AD249-D3FF-C203-1C6F-A6BC85F2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3D0EF-3AA3-483D-C7BE-71D3F38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FAE5-4CF1-BC22-9F31-046541DB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F20D-F390-66D6-9656-F64DC8034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BF32-3B7A-1A33-D004-9080D1BA1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FEEB-2708-4CE3-824B-79324F2FB2F5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5A788-42A8-D9F9-9E0C-1D67B58B7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35BD1-413D-C68B-8FCB-6970C4773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ccessibility.its.uconn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skudlarek@uconn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nathan.husky@uconn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webaim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ly.ac/" TargetMode="External"/><Relationship Id="rId4" Type="http://schemas.openxmlformats.org/officeDocument/2006/relationships/hyperlink" Target="https://sa11y.netlify.app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nvaccess.org/download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hyperlink" Target="https://support.microsoft.com/en-us/windows/complete-guide-to-narrator-e4397a0d-ef4f-b386-d8ae-c172f109bdb1" TargetMode="External"/><Relationship Id="rId4" Type="http://schemas.openxmlformats.org/officeDocument/2006/relationships/hyperlink" Target="https://www.apple.com/voiceover/info/guide/_1121.html" TargetMode="External"/><Relationship Id="rId9" Type="http://schemas.openxmlformats.org/officeDocument/2006/relationships/hyperlink" Target="https://www.freedomscientific.com/products/software/jaw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dfua.foundation/e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obe.com/acrobat/acrobat-pro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nexus.uconn.edu/secure_per/events/event_registration.php?ser=8299&amp;rc=3198640189" TargetMode="External"/><Relationship Id="rId3" Type="http://schemas.openxmlformats.org/officeDocument/2006/relationships/hyperlink" Target="https://nexus.uconn.edu/secure_per/events/event_registration.php?ser=8295&amp;rc=1313519984" TargetMode="External"/><Relationship Id="rId7" Type="http://schemas.openxmlformats.org/officeDocument/2006/relationships/hyperlink" Target="https://nexus.uconn.edu/secure_per/events/event_registration.php?ser=8298&amp;rc=350127761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us.uconn.edu/secure_per/events/event_registration.php?ser=8297&amp;rc=3930591709" TargetMode="External"/><Relationship Id="rId5" Type="http://schemas.openxmlformats.org/officeDocument/2006/relationships/hyperlink" Target="https://nexus.uconn.edu/secure_per/events/event_registration.php?ser=8300&amp;rc=4736688067" TargetMode="External"/><Relationship Id="rId10" Type="http://schemas.openxmlformats.org/officeDocument/2006/relationships/hyperlink" Target="https://nexus.uconn.edu/secure_per/events/event_registration.php?ser=8305&amp;rc=9552403055" TargetMode="External"/><Relationship Id="rId4" Type="http://schemas.openxmlformats.org/officeDocument/2006/relationships/hyperlink" Target="https://nexus.uconn.edu/secure_per/events/event_registration.php?ser=8296&amp;rc=1209085389" TargetMode="External"/><Relationship Id="rId9" Type="http://schemas.openxmlformats.org/officeDocument/2006/relationships/hyperlink" Target="https://nexus.uconn.edu/secure_per/events/event_registration.php?ser=8304&amp;rc=375719812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microsoft.com/office/2017/04/relationships/track" Target="../media/track1.vt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microsoft.com/office/2017/04/relationships/track" Target="../media/track2.vtt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AAE3-2147-C5B6-3BF3-14699AF63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891182"/>
            <a:ext cx="10983687" cy="1956682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 dirty="0"/>
              <a:t>Digital Accessibility</a:t>
            </a:r>
            <a:br>
              <a:rPr lang="en-US" sz="6600" b="1" dirty="0"/>
            </a:br>
            <a:r>
              <a:rPr lang="en-US" sz="4400" b="1" dirty="0"/>
              <a:t>Create an Inclusive and Accessible Experience 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36143-F33D-84A9-DC3A-9728D7DB5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3415729"/>
            <a:ext cx="10112829" cy="1126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latin typeface="+mj-lt"/>
                <a:ea typeface="+mj-ea"/>
                <a:cs typeface="+mj-cs"/>
              </a:rPr>
              <a:t>Accessible Websites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192" y="3056985"/>
            <a:ext cx="9601200" cy="32451"/>
          </a:xfrm>
          <a:custGeom>
            <a:avLst/>
            <a:gdLst>
              <a:gd name="connsiteX0" fmla="*/ 0 w 9601200"/>
              <a:gd name="connsiteY0" fmla="*/ 0 h 32451"/>
              <a:gd name="connsiteX1" fmla="*/ 781812 w 9601200"/>
              <a:gd name="connsiteY1" fmla="*/ 0 h 32451"/>
              <a:gd name="connsiteX2" fmla="*/ 1371600 w 9601200"/>
              <a:gd name="connsiteY2" fmla="*/ 0 h 32451"/>
              <a:gd name="connsiteX3" fmla="*/ 2057400 w 9601200"/>
              <a:gd name="connsiteY3" fmla="*/ 0 h 32451"/>
              <a:gd name="connsiteX4" fmla="*/ 2935224 w 9601200"/>
              <a:gd name="connsiteY4" fmla="*/ 0 h 32451"/>
              <a:gd name="connsiteX5" fmla="*/ 3429000 w 9601200"/>
              <a:gd name="connsiteY5" fmla="*/ 0 h 32451"/>
              <a:gd name="connsiteX6" fmla="*/ 4210812 w 9601200"/>
              <a:gd name="connsiteY6" fmla="*/ 0 h 32451"/>
              <a:gd name="connsiteX7" fmla="*/ 4704588 w 9601200"/>
              <a:gd name="connsiteY7" fmla="*/ 0 h 32451"/>
              <a:gd name="connsiteX8" fmla="*/ 5390388 w 9601200"/>
              <a:gd name="connsiteY8" fmla="*/ 0 h 32451"/>
              <a:gd name="connsiteX9" fmla="*/ 6172200 w 9601200"/>
              <a:gd name="connsiteY9" fmla="*/ 0 h 32451"/>
              <a:gd name="connsiteX10" fmla="*/ 6569964 w 9601200"/>
              <a:gd name="connsiteY10" fmla="*/ 0 h 32451"/>
              <a:gd name="connsiteX11" fmla="*/ 6967728 w 9601200"/>
              <a:gd name="connsiteY11" fmla="*/ 0 h 32451"/>
              <a:gd name="connsiteX12" fmla="*/ 7845552 w 9601200"/>
              <a:gd name="connsiteY12" fmla="*/ 0 h 32451"/>
              <a:gd name="connsiteX13" fmla="*/ 8531352 w 9601200"/>
              <a:gd name="connsiteY13" fmla="*/ 0 h 32451"/>
              <a:gd name="connsiteX14" fmla="*/ 8929116 w 9601200"/>
              <a:gd name="connsiteY14" fmla="*/ 0 h 32451"/>
              <a:gd name="connsiteX15" fmla="*/ 9601200 w 9601200"/>
              <a:gd name="connsiteY15" fmla="*/ 0 h 32451"/>
              <a:gd name="connsiteX16" fmla="*/ 9601200 w 9601200"/>
              <a:gd name="connsiteY16" fmla="*/ 32451 h 32451"/>
              <a:gd name="connsiteX17" fmla="*/ 9107424 w 9601200"/>
              <a:gd name="connsiteY17" fmla="*/ 32451 h 32451"/>
              <a:gd name="connsiteX18" fmla="*/ 8421624 w 9601200"/>
              <a:gd name="connsiteY18" fmla="*/ 32451 h 32451"/>
              <a:gd name="connsiteX19" fmla="*/ 7543800 w 9601200"/>
              <a:gd name="connsiteY19" fmla="*/ 32451 h 32451"/>
              <a:gd name="connsiteX20" fmla="*/ 6665976 w 9601200"/>
              <a:gd name="connsiteY20" fmla="*/ 32451 h 32451"/>
              <a:gd name="connsiteX21" fmla="*/ 5884164 w 9601200"/>
              <a:gd name="connsiteY21" fmla="*/ 32451 h 32451"/>
              <a:gd name="connsiteX22" fmla="*/ 5102352 w 9601200"/>
              <a:gd name="connsiteY22" fmla="*/ 32451 h 32451"/>
              <a:gd name="connsiteX23" fmla="*/ 4320540 w 9601200"/>
              <a:gd name="connsiteY23" fmla="*/ 32451 h 32451"/>
              <a:gd name="connsiteX24" fmla="*/ 3826764 w 9601200"/>
              <a:gd name="connsiteY24" fmla="*/ 32451 h 32451"/>
              <a:gd name="connsiteX25" fmla="*/ 2948940 w 9601200"/>
              <a:gd name="connsiteY25" fmla="*/ 32451 h 32451"/>
              <a:gd name="connsiteX26" fmla="*/ 2263140 w 9601200"/>
              <a:gd name="connsiteY26" fmla="*/ 32451 h 32451"/>
              <a:gd name="connsiteX27" fmla="*/ 1865376 w 9601200"/>
              <a:gd name="connsiteY27" fmla="*/ 32451 h 32451"/>
              <a:gd name="connsiteX28" fmla="*/ 1179576 w 9601200"/>
              <a:gd name="connsiteY28" fmla="*/ 32451 h 32451"/>
              <a:gd name="connsiteX29" fmla="*/ 589788 w 9601200"/>
              <a:gd name="connsiteY29" fmla="*/ 32451 h 32451"/>
              <a:gd name="connsiteX30" fmla="*/ 0 w 9601200"/>
              <a:gd name="connsiteY30" fmla="*/ 32451 h 32451"/>
              <a:gd name="connsiteX31" fmla="*/ 0 w 9601200"/>
              <a:gd name="connsiteY31" fmla="*/ 0 h 3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01200" h="32451" fill="none" extrusionOk="0">
                <a:moveTo>
                  <a:pt x="0" y="0"/>
                </a:moveTo>
                <a:cubicBezTo>
                  <a:pt x="256718" y="37383"/>
                  <a:pt x="416693" y="-11498"/>
                  <a:pt x="781812" y="0"/>
                </a:cubicBezTo>
                <a:cubicBezTo>
                  <a:pt x="1146931" y="11498"/>
                  <a:pt x="1235168" y="-4543"/>
                  <a:pt x="1371600" y="0"/>
                </a:cubicBezTo>
                <a:cubicBezTo>
                  <a:pt x="1508032" y="4543"/>
                  <a:pt x="1777190" y="23569"/>
                  <a:pt x="2057400" y="0"/>
                </a:cubicBezTo>
                <a:cubicBezTo>
                  <a:pt x="2337610" y="-23569"/>
                  <a:pt x="2579096" y="4210"/>
                  <a:pt x="2935224" y="0"/>
                </a:cubicBezTo>
                <a:cubicBezTo>
                  <a:pt x="3291352" y="-4210"/>
                  <a:pt x="3327567" y="1217"/>
                  <a:pt x="3429000" y="0"/>
                </a:cubicBezTo>
                <a:cubicBezTo>
                  <a:pt x="3530433" y="-1217"/>
                  <a:pt x="3917691" y="23392"/>
                  <a:pt x="4210812" y="0"/>
                </a:cubicBezTo>
                <a:cubicBezTo>
                  <a:pt x="4503933" y="-23392"/>
                  <a:pt x="4523360" y="12933"/>
                  <a:pt x="4704588" y="0"/>
                </a:cubicBezTo>
                <a:cubicBezTo>
                  <a:pt x="4885816" y="-12933"/>
                  <a:pt x="5097033" y="28652"/>
                  <a:pt x="5390388" y="0"/>
                </a:cubicBezTo>
                <a:cubicBezTo>
                  <a:pt x="5683743" y="-28652"/>
                  <a:pt x="5788391" y="15143"/>
                  <a:pt x="6172200" y="0"/>
                </a:cubicBezTo>
                <a:cubicBezTo>
                  <a:pt x="6556009" y="-15143"/>
                  <a:pt x="6385944" y="-284"/>
                  <a:pt x="6569964" y="0"/>
                </a:cubicBezTo>
                <a:cubicBezTo>
                  <a:pt x="6753984" y="284"/>
                  <a:pt x="6873264" y="-8572"/>
                  <a:pt x="6967728" y="0"/>
                </a:cubicBezTo>
                <a:cubicBezTo>
                  <a:pt x="7062192" y="8572"/>
                  <a:pt x="7564293" y="38974"/>
                  <a:pt x="7845552" y="0"/>
                </a:cubicBezTo>
                <a:cubicBezTo>
                  <a:pt x="8126811" y="-38974"/>
                  <a:pt x="8358627" y="911"/>
                  <a:pt x="8531352" y="0"/>
                </a:cubicBezTo>
                <a:cubicBezTo>
                  <a:pt x="8704077" y="-911"/>
                  <a:pt x="8784868" y="8804"/>
                  <a:pt x="8929116" y="0"/>
                </a:cubicBezTo>
                <a:cubicBezTo>
                  <a:pt x="9073364" y="-8804"/>
                  <a:pt x="9425088" y="-7868"/>
                  <a:pt x="9601200" y="0"/>
                </a:cubicBezTo>
                <a:cubicBezTo>
                  <a:pt x="9599664" y="14853"/>
                  <a:pt x="9601213" y="22493"/>
                  <a:pt x="9601200" y="32451"/>
                </a:cubicBezTo>
                <a:cubicBezTo>
                  <a:pt x="9361375" y="26867"/>
                  <a:pt x="9305223" y="44856"/>
                  <a:pt x="9107424" y="32451"/>
                </a:cubicBezTo>
                <a:cubicBezTo>
                  <a:pt x="8909625" y="20046"/>
                  <a:pt x="8564324" y="47543"/>
                  <a:pt x="8421624" y="32451"/>
                </a:cubicBezTo>
                <a:cubicBezTo>
                  <a:pt x="8278924" y="17359"/>
                  <a:pt x="7842683" y="19566"/>
                  <a:pt x="7543800" y="32451"/>
                </a:cubicBezTo>
                <a:cubicBezTo>
                  <a:pt x="7244917" y="45336"/>
                  <a:pt x="7064863" y="44209"/>
                  <a:pt x="6665976" y="32451"/>
                </a:cubicBezTo>
                <a:cubicBezTo>
                  <a:pt x="6267089" y="20693"/>
                  <a:pt x="6127646" y="61271"/>
                  <a:pt x="5884164" y="32451"/>
                </a:cubicBezTo>
                <a:cubicBezTo>
                  <a:pt x="5640682" y="3631"/>
                  <a:pt x="5373731" y="38738"/>
                  <a:pt x="5102352" y="32451"/>
                </a:cubicBezTo>
                <a:cubicBezTo>
                  <a:pt x="4830973" y="26164"/>
                  <a:pt x="4585562" y="33602"/>
                  <a:pt x="4320540" y="32451"/>
                </a:cubicBezTo>
                <a:cubicBezTo>
                  <a:pt x="4055518" y="31300"/>
                  <a:pt x="3983410" y="26532"/>
                  <a:pt x="3826764" y="32451"/>
                </a:cubicBezTo>
                <a:cubicBezTo>
                  <a:pt x="3670118" y="38370"/>
                  <a:pt x="3372270" y="47010"/>
                  <a:pt x="2948940" y="32451"/>
                </a:cubicBezTo>
                <a:cubicBezTo>
                  <a:pt x="2525610" y="17892"/>
                  <a:pt x="2504665" y="55326"/>
                  <a:pt x="2263140" y="32451"/>
                </a:cubicBezTo>
                <a:cubicBezTo>
                  <a:pt x="2021615" y="9576"/>
                  <a:pt x="1996479" y="16530"/>
                  <a:pt x="1865376" y="32451"/>
                </a:cubicBezTo>
                <a:cubicBezTo>
                  <a:pt x="1734273" y="48372"/>
                  <a:pt x="1342480" y="24509"/>
                  <a:pt x="1179576" y="32451"/>
                </a:cubicBezTo>
                <a:cubicBezTo>
                  <a:pt x="1016672" y="40393"/>
                  <a:pt x="800288" y="26726"/>
                  <a:pt x="589788" y="32451"/>
                </a:cubicBezTo>
                <a:cubicBezTo>
                  <a:pt x="379288" y="38176"/>
                  <a:pt x="167557" y="48799"/>
                  <a:pt x="0" y="32451"/>
                </a:cubicBezTo>
                <a:cubicBezTo>
                  <a:pt x="-977" y="18973"/>
                  <a:pt x="1269" y="10609"/>
                  <a:pt x="0" y="0"/>
                </a:cubicBezTo>
                <a:close/>
              </a:path>
              <a:path w="9601200" h="32451" stroke="0" extrusionOk="0">
                <a:moveTo>
                  <a:pt x="0" y="0"/>
                </a:moveTo>
                <a:cubicBezTo>
                  <a:pt x="280995" y="5266"/>
                  <a:pt x="371446" y="-382"/>
                  <a:pt x="589788" y="0"/>
                </a:cubicBezTo>
                <a:cubicBezTo>
                  <a:pt x="808130" y="382"/>
                  <a:pt x="858258" y="-18623"/>
                  <a:pt x="987552" y="0"/>
                </a:cubicBezTo>
                <a:cubicBezTo>
                  <a:pt x="1116846" y="18623"/>
                  <a:pt x="1562126" y="19992"/>
                  <a:pt x="1865376" y="0"/>
                </a:cubicBezTo>
                <a:cubicBezTo>
                  <a:pt x="2168626" y="-19992"/>
                  <a:pt x="2173207" y="-14839"/>
                  <a:pt x="2455164" y="0"/>
                </a:cubicBezTo>
                <a:cubicBezTo>
                  <a:pt x="2737121" y="14839"/>
                  <a:pt x="2844905" y="-24874"/>
                  <a:pt x="3044952" y="0"/>
                </a:cubicBezTo>
                <a:cubicBezTo>
                  <a:pt x="3244999" y="24874"/>
                  <a:pt x="3510382" y="-31740"/>
                  <a:pt x="3922776" y="0"/>
                </a:cubicBezTo>
                <a:cubicBezTo>
                  <a:pt x="4335170" y="31740"/>
                  <a:pt x="4232619" y="-8246"/>
                  <a:pt x="4416552" y="0"/>
                </a:cubicBezTo>
                <a:cubicBezTo>
                  <a:pt x="4600485" y="8246"/>
                  <a:pt x="5077705" y="14602"/>
                  <a:pt x="5294376" y="0"/>
                </a:cubicBezTo>
                <a:cubicBezTo>
                  <a:pt x="5511047" y="-14602"/>
                  <a:pt x="5854574" y="-36808"/>
                  <a:pt x="6172200" y="0"/>
                </a:cubicBezTo>
                <a:cubicBezTo>
                  <a:pt x="6489826" y="36808"/>
                  <a:pt x="6640797" y="-28229"/>
                  <a:pt x="6858000" y="0"/>
                </a:cubicBezTo>
                <a:cubicBezTo>
                  <a:pt x="7075203" y="28229"/>
                  <a:pt x="7493069" y="37864"/>
                  <a:pt x="7735824" y="0"/>
                </a:cubicBezTo>
                <a:cubicBezTo>
                  <a:pt x="7978579" y="-37864"/>
                  <a:pt x="8062735" y="-8927"/>
                  <a:pt x="8325612" y="0"/>
                </a:cubicBezTo>
                <a:cubicBezTo>
                  <a:pt x="8588489" y="8927"/>
                  <a:pt x="8772334" y="-24525"/>
                  <a:pt x="8915400" y="0"/>
                </a:cubicBezTo>
                <a:cubicBezTo>
                  <a:pt x="9058466" y="24525"/>
                  <a:pt x="9379721" y="-16545"/>
                  <a:pt x="9601200" y="0"/>
                </a:cubicBezTo>
                <a:cubicBezTo>
                  <a:pt x="9600917" y="7792"/>
                  <a:pt x="9601132" y="23154"/>
                  <a:pt x="9601200" y="32451"/>
                </a:cubicBezTo>
                <a:cubicBezTo>
                  <a:pt x="9395232" y="34662"/>
                  <a:pt x="9242068" y="13038"/>
                  <a:pt x="8915400" y="32451"/>
                </a:cubicBezTo>
                <a:cubicBezTo>
                  <a:pt x="8588732" y="51864"/>
                  <a:pt x="8402658" y="63571"/>
                  <a:pt x="8037576" y="32451"/>
                </a:cubicBezTo>
                <a:cubicBezTo>
                  <a:pt x="7672494" y="1331"/>
                  <a:pt x="7572539" y="7611"/>
                  <a:pt x="7351776" y="32451"/>
                </a:cubicBezTo>
                <a:cubicBezTo>
                  <a:pt x="7131013" y="57291"/>
                  <a:pt x="7122894" y="40473"/>
                  <a:pt x="6954012" y="32451"/>
                </a:cubicBezTo>
                <a:cubicBezTo>
                  <a:pt x="6785130" y="24429"/>
                  <a:pt x="6658722" y="50326"/>
                  <a:pt x="6460236" y="32451"/>
                </a:cubicBezTo>
                <a:cubicBezTo>
                  <a:pt x="6261750" y="14576"/>
                  <a:pt x="5802479" y="70656"/>
                  <a:pt x="5582412" y="32451"/>
                </a:cubicBezTo>
                <a:cubicBezTo>
                  <a:pt x="5362345" y="-5754"/>
                  <a:pt x="5234085" y="54574"/>
                  <a:pt x="4896612" y="32451"/>
                </a:cubicBezTo>
                <a:cubicBezTo>
                  <a:pt x="4559139" y="10328"/>
                  <a:pt x="4579815" y="36217"/>
                  <a:pt x="4402836" y="32451"/>
                </a:cubicBezTo>
                <a:cubicBezTo>
                  <a:pt x="4225857" y="28685"/>
                  <a:pt x="3992334" y="51907"/>
                  <a:pt x="3717036" y="32451"/>
                </a:cubicBezTo>
                <a:cubicBezTo>
                  <a:pt x="3441738" y="12995"/>
                  <a:pt x="3483607" y="33520"/>
                  <a:pt x="3319272" y="32451"/>
                </a:cubicBezTo>
                <a:cubicBezTo>
                  <a:pt x="3154937" y="31382"/>
                  <a:pt x="3117911" y="32659"/>
                  <a:pt x="2921508" y="32451"/>
                </a:cubicBezTo>
                <a:cubicBezTo>
                  <a:pt x="2725105" y="32243"/>
                  <a:pt x="2526116" y="31373"/>
                  <a:pt x="2235708" y="32451"/>
                </a:cubicBezTo>
                <a:cubicBezTo>
                  <a:pt x="1945300" y="33529"/>
                  <a:pt x="1933196" y="12722"/>
                  <a:pt x="1741932" y="32451"/>
                </a:cubicBezTo>
                <a:cubicBezTo>
                  <a:pt x="1550668" y="52180"/>
                  <a:pt x="1222657" y="41643"/>
                  <a:pt x="960120" y="32451"/>
                </a:cubicBezTo>
                <a:cubicBezTo>
                  <a:pt x="697583" y="23259"/>
                  <a:pt x="442145" y="73321"/>
                  <a:pt x="0" y="32451"/>
                </a:cubicBezTo>
                <a:cubicBezTo>
                  <a:pt x="-1141" y="22441"/>
                  <a:pt x="-189" y="1230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UConn Logo">
            <a:extLst>
              <a:ext uri="{FF2B5EF4-FFF2-40B4-BE49-F238E27FC236}">
                <a16:creationId xmlns:a16="http://schemas.microsoft.com/office/drawing/2014/main" id="{86019C4A-AE84-511D-0922-E85B8EDB6F09}"/>
              </a:ext>
            </a:extLst>
          </p:cNvPr>
          <p:cNvGrpSpPr/>
          <p:nvPr/>
        </p:nvGrpSpPr>
        <p:grpSpPr>
          <a:xfrm>
            <a:off x="-3048" y="5991702"/>
            <a:ext cx="12192000" cy="866298"/>
            <a:chOff x="-3048" y="5991702"/>
            <a:chExt cx="12192000" cy="8662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E6676A-A65B-471E-8D11-7EA57C2D6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048" y="5991702"/>
              <a:ext cx="12192000" cy="86629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05C4CC-31D2-1174-F5BF-5F1A2A389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69" y="6041933"/>
              <a:ext cx="4504762" cy="73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10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890032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Headers: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 of Order or Not Meaningful</a:t>
            </a:r>
          </a:p>
        </p:txBody>
      </p:sp>
      <p:pic>
        <p:nvPicPr>
          <p:cNvPr id="7" name="Picture 6" descr="Screenshot of headers found on a website highlighting headers with the same name: Homemade pizza.">
            <a:extLst>
              <a:ext uri="{FF2B5EF4-FFF2-40B4-BE49-F238E27FC236}">
                <a16:creationId xmlns:a16="http://schemas.microsoft.com/office/drawing/2014/main" id="{43F8F0C3-542A-C5DA-EA59-0D0809CF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30" y="115112"/>
            <a:ext cx="2319720" cy="662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182182-8C80-1E2D-6613-CD4041003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6883" y="758952"/>
            <a:ext cx="1280160" cy="2697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3A4864-967B-95F2-E19E-87FEDF63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6883" y="1384504"/>
            <a:ext cx="1280160" cy="2697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518799-AB3E-27C8-30C7-1B7FD4B29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6883" y="1990344"/>
            <a:ext cx="1280160" cy="2697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AC775A-AA94-62BB-D1FD-28E47F6C5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6883" y="2615896"/>
            <a:ext cx="1280160" cy="2697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F5B549-BF07-38F6-684A-2785BA219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3250" y="3702669"/>
            <a:ext cx="1448453" cy="2697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48AA-DDB8-61B5-4921-DDC677DD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Accessible Websites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0CF7D-C3E0-4A95-D888-99C1A304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536" y="540630"/>
            <a:ext cx="6537960" cy="6052194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Website &amp; Page Titles are meaningful and descriptive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proper Header Structure (H1, H2, H3, etc.)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 Text for Images and Tables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Descriptive Hyperlinks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True Tables with Headers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Adequate color contrast &amp; don’t use color only for info.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Reading and navigation order is logical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Functionality is available using keyboard only (no traps)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Skip to content available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Captions &amp; transcripts are available for videos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files are accessible (PDF, Word,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PPTx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etc.)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Check accessibility using tools available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FB59DE1-891E-3DA3-7614-7488F378E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0"/>
    </mc:Choice>
    <mc:Fallback xmlns="">
      <p:transition spd="slow" advTm="1202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9A08-9BDE-221E-056E-DC70CA80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Website: Meaningful Titles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D9E33-D5B0-2DF7-B439-52A148D68408}"/>
              </a:ext>
            </a:extLst>
          </p:cNvPr>
          <p:cNvSpPr>
            <a:spLocks/>
          </p:cNvSpPr>
          <p:nvPr/>
        </p:nvSpPr>
        <p:spPr>
          <a:xfrm>
            <a:off x="1020827" y="1914343"/>
            <a:ext cx="5527108" cy="78891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5039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Settings &gt; General (this is Heading 1)</a:t>
            </a:r>
            <a:endParaRPr lang="en-US" sz="2800" dirty="0"/>
          </a:p>
        </p:txBody>
      </p:sp>
      <p:pic>
        <p:nvPicPr>
          <p:cNvPr id="10" name="Picture 9" descr="Screenshot of settings for page in Aurora (Wordpress) showing field for Slide Title">
            <a:extLst>
              <a:ext uri="{FF2B5EF4-FFF2-40B4-BE49-F238E27FC236}">
                <a16:creationId xmlns:a16="http://schemas.microsoft.com/office/drawing/2014/main" id="{B5A2856B-B5EB-F74D-811B-6E3F4CE7E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27" y="2703256"/>
            <a:ext cx="9321753" cy="342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eeform: Shape 16">
            <a:extLst>
              <a:ext uri="{FF2B5EF4-FFF2-40B4-BE49-F238E27FC236}">
                <a16:creationId xmlns:a16="http://schemas.microsoft.com/office/drawing/2014/main" id="{B664831C-07FF-F8E7-7309-999BF70AE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3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A905-1EB7-566C-4FC8-C71F7AA6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Headings: 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737AB-7055-3FD0-DB09-C24DBC35BDF6}"/>
              </a:ext>
            </a:extLst>
          </p:cNvPr>
          <p:cNvSpPr txBox="1"/>
          <p:nvPr/>
        </p:nvSpPr>
        <p:spPr>
          <a:xfrm>
            <a:off x="1115568" y="1524505"/>
            <a:ext cx="934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Use structure when selecting headings (not just font size)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Typically, there is one heading 1 on page, but there may be two if there is a heading one at the top of the page</a:t>
            </a:r>
          </a:p>
        </p:txBody>
      </p:sp>
      <p:pic>
        <p:nvPicPr>
          <p:cNvPr id="5" name="Picture 4" descr="Screenshot of styles in Aurora (Wordpress) with Paragraph, headings 1 through 6 and Preformatted.">
            <a:extLst>
              <a:ext uri="{FF2B5EF4-FFF2-40B4-BE49-F238E27FC236}">
                <a16:creationId xmlns:a16="http://schemas.microsoft.com/office/drawing/2014/main" id="{1EC030F7-897A-DB3B-9140-631E6DDD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2923406"/>
            <a:ext cx="5248421" cy="355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eeform: Shape 16">
            <a:extLst>
              <a:ext uri="{FF2B5EF4-FFF2-40B4-BE49-F238E27FC236}">
                <a16:creationId xmlns:a16="http://schemas.microsoft.com/office/drawing/2014/main" id="{45E3D48C-3685-6E84-7EB7-6D66DEB2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9473184" cy="1688494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37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48AA-DDB8-61B5-4921-DDC677DD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Alt Text for Images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0CF7D-C3E0-4A95-D888-99C1A304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914" y="540630"/>
            <a:ext cx="6186133" cy="5583945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not start alt text with “picture of” or “graphic of”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 text is accurate (not file name)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Validate auto-generated alt text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enough information for end user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Exclude information found near the image (i.e. caption below image)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Include alt text of images with hyperlink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 text can vary for same image based on context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Graphs/Charts and maps are more complex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Ask content creator (person who wants to use the image) to write the alt text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DBB2897-5706-9A5A-AE25-1E3B3719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0"/>
    </mc:Choice>
    <mc:Fallback xmlns="">
      <p:transition spd="slow" advTm="12025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Descriptive Hyperlinks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03" y="1769987"/>
            <a:ext cx="10587447" cy="40635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ea typeface="+mn-lt"/>
                <a:cs typeface="+mn-lt"/>
              </a:rPr>
              <a:t>Screen reader users navigate websites tabbing link to link</a:t>
            </a:r>
          </a:p>
          <a:p>
            <a:r>
              <a:rPr lang="en-US" sz="3200" dirty="0">
                <a:ea typeface="+mn-lt"/>
                <a:cs typeface="+mn-lt"/>
              </a:rPr>
              <a:t> Writing link text where it is going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Do not use “click here,” “learn more,” “read more”</a:t>
            </a:r>
          </a:p>
          <a:p>
            <a:r>
              <a:rPr lang="en-US" sz="3200" dirty="0">
                <a:ea typeface="+mn-lt"/>
                <a:cs typeface="+mn-lt"/>
              </a:rPr>
              <a:t>Example:</a:t>
            </a:r>
          </a:p>
          <a:p>
            <a:pPr lvl="1"/>
            <a:r>
              <a:rPr lang="en-US" sz="2800" dirty="0">
                <a:ea typeface="+mn-lt"/>
                <a:cs typeface="+mn-lt"/>
                <a:hlinkClick r:id="rId3" tooltip="IT Accessibility Website"/>
              </a:rPr>
              <a:t>IT Accessibility</a:t>
            </a:r>
            <a:endParaRPr lang="en-US" sz="2800" dirty="0">
              <a:ea typeface="+mn-lt"/>
              <a:cs typeface="+mn-lt"/>
            </a:endParaRPr>
          </a:p>
          <a:p>
            <a:r>
              <a:rPr lang="en-US" sz="3200" b="1" dirty="0">
                <a:ea typeface="+mn-lt"/>
                <a:cs typeface="+mn-lt"/>
              </a:rPr>
              <a:t>Don’t underline text that isn’t a link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Keyboard only users may think it’s a link and can’t access it by tabbing</a:t>
            </a:r>
            <a:endParaRPr lang="en-US" sz="2800" b="1" dirty="0">
              <a:ea typeface="+mn-lt"/>
              <a:cs typeface="+mn-lt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ABA440C3-7BB3-9B08-F28C-9306AC07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186" y="1024420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607423 w 4572000"/>
              <a:gd name="connsiteY1" fmla="*/ 0 h 18288"/>
              <a:gd name="connsiteX2" fmla="*/ 1123406 w 4572000"/>
              <a:gd name="connsiteY2" fmla="*/ 0 h 18288"/>
              <a:gd name="connsiteX3" fmla="*/ 1685109 w 4572000"/>
              <a:gd name="connsiteY3" fmla="*/ 0 h 18288"/>
              <a:gd name="connsiteX4" fmla="*/ 2383971 w 4572000"/>
              <a:gd name="connsiteY4" fmla="*/ 0 h 18288"/>
              <a:gd name="connsiteX5" fmla="*/ 2991394 w 4572000"/>
              <a:gd name="connsiteY5" fmla="*/ 0 h 18288"/>
              <a:gd name="connsiteX6" fmla="*/ 35530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918857 w 4572000"/>
              <a:gd name="connsiteY9" fmla="*/ 18288 h 18288"/>
              <a:gd name="connsiteX10" fmla="*/ 3357154 w 4572000"/>
              <a:gd name="connsiteY10" fmla="*/ 18288 h 18288"/>
              <a:gd name="connsiteX11" fmla="*/ 2612571 w 4572000"/>
              <a:gd name="connsiteY11" fmla="*/ 18288 h 18288"/>
              <a:gd name="connsiteX12" fmla="*/ 2005149 w 4572000"/>
              <a:gd name="connsiteY12" fmla="*/ 18288 h 18288"/>
              <a:gd name="connsiteX13" fmla="*/ 148916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2398" y="7429"/>
                  <a:pt x="4571980" y="10822"/>
                  <a:pt x="4572000" y="18288"/>
                </a:cubicBezTo>
                <a:cubicBezTo>
                  <a:pt x="4438349" y="-3654"/>
                  <a:pt x="4090129" y="22087"/>
                  <a:pt x="3918857" y="18288"/>
                </a:cubicBezTo>
                <a:cubicBezTo>
                  <a:pt x="3747585" y="14489"/>
                  <a:pt x="3498826" y="-2261"/>
                  <a:pt x="3357154" y="18288"/>
                </a:cubicBezTo>
                <a:cubicBezTo>
                  <a:pt x="3215482" y="38837"/>
                  <a:pt x="2784289" y="47705"/>
                  <a:pt x="2612571" y="18288"/>
                </a:cubicBezTo>
                <a:cubicBezTo>
                  <a:pt x="2440853" y="-11129"/>
                  <a:pt x="2261292" y="16807"/>
                  <a:pt x="2005149" y="18288"/>
                </a:cubicBezTo>
                <a:cubicBezTo>
                  <a:pt x="1749006" y="19769"/>
                  <a:pt x="1700078" y="25198"/>
                  <a:pt x="1489166" y="18288"/>
                </a:cubicBezTo>
                <a:cubicBezTo>
                  <a:pt x="1278254" y="11378"/>
                  <a:pt x="1077188" y="47772"/>
                  <a:pt x="790303" y="18288"/>
                </a:cubicBezTo>
                <a:cubicBezTo>
                  <a:pt x="503418" y="-11196"/>
                  <a:pt x="359168" y="47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1114" y="5429"/>
                  <a:pt x="4572821" y="14046"/>
                  <a:pt x="4572000" y="18288"/>
                </a:cubicBezTo>
                <a:cubicBezTo>
                  <a:pt x="4318030" y="33881"/>
                  <a:pt x="4161104" y="25170"/>
                  <a:pt x="4010297" y="18288"/>
                </a:cubicBezTo>
                <a:cubicBezTo>
                  <a:pt x="3859490" y="11406"/>
                  <a:pt x="3592529" y="-2531"/>
                  <a:pt x="3357154" y="18288"/>
                </a:cubicBezTo>
                <a:cubicBezTo>
                  <a:pt x="3121779" y="39107"/>
                  <a:pt x="2884285" y="-5364"/>
                  <a:pt x="2704011" y="18288"/>
                </a:cubicBezTo>
                <a:cubicBezTo>
                  <a:pt x="2523737" y="41940"/>
                  <a:pt x="2295944" y="22937"/>
                  <a:pt x="2096589" y="18288"/>
                </a:cubicBezTo>
                <a:cubicBezTo>
                  <a:pt x="1897234" y="13639"/>
                  <a:pt x="1623782" y="43374"/>
                  <a:pt x="1352006" y="18288"/>
                </a:cubicBezTo>
                <a:cubicBezTo>
                  <a:pt x="1080230" y="-6798"/>
                  <a:pt x="869959" y="3720"/>
                  <a:pt x="607423" y="18288"/>
                </a:cubicBezTo>
                <a:cubicBezTo>
                  <a:pt x="344887" y="32856"/>
                  <a:pt x="188100" y="30907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91A10F55-52AA-CB58-4511-279C577E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930384" cy="1769985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7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True Tables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306FC-DF5E-3663-709F-A392B558AAC6}"/>
              </a:ext>
            </a:extLst>
          </p:cNvPr>
          <p:cNvSpPr txBox="1"/>
          <p:nvPr/>
        </p:nvSpPr>
        <p:spPr>
          <a:xfrm>
            <a:off x="669036" y="1519471"/>
            <a:ext cx="302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Inaccessible Table</a:t>
            </a:r>
          </a:p>
        </p:txBody>
      </p:sp>
      <p:graphicFrame>
        <p:nvGraphicFramePr>
          <p:cNvPr id="5" name="Table 4" descr="Incorrectly formatted table">
            <a:extLst>
              <a:ext uri="{FF2B5EF4-FFF2-40B4-BE49-F238E27FC236}">
                <a16:creationId xmlns:a16="http://schemas.microsoft.com/office/drawing/2014/main" id="{29E6DF14-7A33-6572-5CCD-54858A4503BB}"/>
              </a:ext>
            </a:extLst>
          </p:cNvPr>
          <p:cNvGraphicFramePr>
            <a:graphicFrameLocks noGrp="1"/>
          </p:cNvGraphicFramePr>
          <p:nvPr/>
        </p:nvGraphicFramePr>
        <p:xfrm>
          <a:off x="669036" y="1933609"/>
          <a:ext cx="8128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880579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27924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Karen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Jonathan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84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(860) 486-0506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(860) 486-1234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0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hlinkClick r:id="rId3" tooltip="Email Karen Skudlarek"/>
                        </a:rPr>
                        <a:t>karen.skudlarek@uconn.edu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 tooltip="Email Jonathan Husky"/>
                        </a:rPr>
                        <a:t>jonathan.husky@uconn.edu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1948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8C75C8-5895-9B77-2DB4-D1F5EE797156}"/>
              </a:ext>
            </a:extLst>
          </p:cNvPr>
          <p:cNvSpPr txBox="1"/>
          <p:nvPr/>
        </p:nvSpPr>
        <p:spPr>
          <a:xfrm>
            <a:off x="669036" y="3721395"/>
            <a:ext cx="302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Accessible Table</a:t>
            </a:r>
          </a:p>
        </p:txBody>
      </p:sp>
      <p:graphicFrame>
        <p:nvGraphicFramePr>
          <p:cNvPr id="6" name="Table 7" descr="Correctly formatted table">
            <a:extLst>
              <a:ext uri="{FF2B5EF4-FFF2-40B4-BE49-F238E27FC236}">
                <a16:creationId xmlns:a16="http://schemas.microsoft.com/office/drawing/2014/main" id="{865E8BBB-16DF-2ED0-7991-9CD25F6710EF}"/>
              </a:ext>
            </a:extLst>
          </p:cNvPr>
          <p:cNvGraphicFramePr>
            <a:graphicFrameLocks noGrp="1"/>
          </p:cNvGraphicFramePr>
          <p:nvPr/>
        </p:nvGraphicFramePr>
        <p:xfrm>
          <a:off x="669036" y="4226009"/>
          <a:ext cx="8726424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8808">
                  <a:extLst>
                    <a:ext uri="{9D8B030D-6E8A-4147-A177-3AD203B41FA5}">
                      <a16:colId xmlns:a16="http://schemas.microsoft.com/office/drawing/2014/main" val="2853097926"/>
                    </a:ext>
                  </a:extLst>
                </a:gridCol>
                <a:gridCol w="2908808">
                  <a:extLst>
                    <a:ext uri="{9D8B030D-6E8A-4147-A177-3AD203B41FA5}">
                      <a16:colId xmlns:a16="http://schemas.microsoft.com/office/drawing/2014/main" val="3521296367"/>
                    </a:ext>
                  </a:extLst>
                </a:gridCol>
                <a:gridCol w="2908808">
                  <a:extLst>
                    <a:ext uri="{9D8B030D-6E8A-4147-A177-3AD203B41FA5}">
                      <a16:colId xmlns:a16="http://schemas.microsoft.com/office/drawing/2014/main" val="1062681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12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Karen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(860) 486-0506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3" tooltip="Email Karen Skudlarek"/>
                        </a:rPr>
                        <a:t>karen.skudlarek@uconn.edu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88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Jonathan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(860) 486-1234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 tooltip="Email Jonathan Husky"/>
                        </a:rPr>
                        <a:t>jonathan.husky@uconn.edu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5138"/>
                  </a:ext>
                </a:extLst>
              </a:tr>
            </a:tbl>
          </a:graphicData>
        </a:graphic>
      </p:graphicFrame>
      <p:sp>
        <p:nvSpPr>
          <p:cNvPr id="10" name="sketch line">
            <a:extLst>
              <a:ext uri="{FF2B5EF4-FFF2-40B4-BE49-F238E27FC236}">
                <a16:creationId xmlns:a16="http://schemas.microsoft.com/office/drawing/2014/main" id="{DE978C5C-69E1-44DE-C90B-76D47D052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474" y="1024420"/>
            <a:ext cx="2103120" cy="18288"/>
          </a:xfrm>
          <a:custGeom>
            <a:avLst/>
            <a:gdLst>
              <a:gd name="connsiteX0" fmla="*/ 0 w 2103120"/>
              <a:gd name="connsiteY0" fmla="*/ 0 h 18288"/>
              <a:gd name="connsiteX1" fmla="*/ 504749 w 2103120"/>
              <a:gd name="connsiteY1" fmla="*/ 0 h 18288"/>
              <a:gd name="connsiteX2" fmla="*/ 1030529 w 2103120"/>
              <a:gd name="connsiteY2" fmla="*/ 0 h 18288"/>
              <a:gd name="connsiteX3" fmla="*/ 1556309 w 2103120"/>
              <a:gd name="connsiteY3" fmla="*/ 0 h 18288"/>
              <a:gd name="connsiteX4" fmla="*/ 2103120 w 2103120"/>
              <a:gd name="connsiteY4" fmla="*/ 0 h 18288"/>
              <a:gd name="connsiteX5" fmla="*/ 2103120 w 2103120"/>
              <a:gd name="connsiteY5" fmla="*/ 18288 h 18288"/>
              <a:gd name="connsiteX6" fmla="*/ 1577340 w 2103120"/>
              <a:gd name="connsiteY6" fmla="*/ 18288 h 18288"/>
              <a:gd name="connsiteX7" fmla="*/ 1093622 w 2103120"/>
              <a:gd name="connsiteY7" fmla="*/ 18288 h 18288"/>
              <a:gd name="connsiteX8" fmla="*/ 609905 w 2103120"/>
              <a:gd name="connsiteY8" fmla="*/ 18288 h 18288"/>
              <a:gd name="connsiteX9" fmla="*/ 0 w 2103120"/>
              <a:gd name="connsiteY9" fmla="*/ 18288 h 18288"/>
              <a:gd name="connsiteX10" fmla="*/ 0 w 210312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3120" h="18288" fill="none" extrusionOk="0">
                <a:moveTo>
                  <a:pt x="0" y="0"/>
                </a:moveTo>
                <a:cubicBezTo>
                  <a:pt x="209764" y="11435"/>
                  <a:pt x="304535" y="-23683"/>
                  <a:pt x="504749" y="0"/>
                </a:cubicBezTo>
                <a:cubicBezTo>
                  <a:pt x="704963" y="23683"/>
                  <a:pt x="870263" y="6146"/>
                  <a:pt x="1030529" y="0"/>
                </a:cubicBezTo>
                <a:cubicBezTo>
                  <a:pt x="1190795" y="-6146"/>
                  <a:pt x="1401415" y="-2438"/>
                  <a:pt x="1556309" y="0"/>
                </a:cubicBezTo>
                <a:cubicBezTo>
                  <a:pt x="1711203" y="2438"/>
                  <a:pt x="1877326" y="-9977"/>
                  <a:pt x="2103120" y="0"/>
                </a:cubicBezTo>
                <a:cubicBezTo>
                  <a:pt x="2102966" y="8655"/>
                  <a:pt x="2102236" y="9975"/>
                  <a:pt x="2103120" y="18288"/>
                </a:cubicBezTo>
                <a:cubicBezTo>
                  <a:pt x="1859147" y="6021"/>
                  <a:pt x="1837556" y="10485"/>
                  <a:pt x="1577340" y="18288"/>
                </a:cubicBezTo>
                <a:cubicBezTo>
                  <a:pt x="1317124" y="26091"/>
                  <a:pt x="1281634" y="30991"/>
                  <a:pt x="1093622" y="18288"/>
                </a:cubicBezTo>
                <a:cubicBezTo>
                  <a:pt x="905610" y="5585"/>
                  <a:pt x="727653" y="30294"/>
                  <a:pt x="609905" y="18288"/>
                </a:cubicBezTo>
                <a:cubicBezTo>
                  <a:pt x="492157" y="6282"/>
                  <a:pt x="295526" y="15222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103120" h="18288" stroke="0" extrusionOk="0">
                <a:moveTo>
                  <a:pt x="0" y="0"/>
                </a:moveTo>
                <a:cubicBezTo>
                  <a:pt x="101827" y="-20146"/>
                  <a:pt x="311931" y="6928"/>
                  <a:pt x="504749" y="0"/>
                </a:cubicBezTo>
                <a:cubicBezTo>
                  <a:pt x="697567" y="-6928"/>
                  <a:pt x="853634" y="3686"/>
                  <a:pt x="967435" y="0"/>
                </a:cubicBezTo>
                <a:cubicBezTo>
                  <a:pt x="1081236" y="-3686"/>
                  <a:pt x="1336965" y="25869"/>
                  <a:pt x="1535278" y="0"/>
                </a:cubicBezTo>
                <a:cubicBezTo>
                  <a:pt x="1733591" y="-25869"/>
                  <a:pt x="1932413" y="-14009"/>
                  <a:pt x="2103120" y="0"/>
                </a:cubicBezTo>
                <a:cubicBezTo>
                  <a:pt x="2103534" y="5928"/>
                  <a:pt x="2103350" y="11133"/>
                  <a:pt x="2103120" y="18288"/>
                </a:cubicBezTo>
                <a:cubicBezTo>
                  <a:pt x="1949440" y="7230"/>
                  <a:pt x="1857565" y="-4610"/>
                  <a:pt x="1619402" y="18288"/>
                </a:cubicBezTo>
                <a:cubicBezTo>
                  <a:pt x="1381239" y="41186"/>
                  <a:pt x="1249034" y="14854"/>
                  <a:pt x="1135685" y="18288"/>
                </a:cubicBezTo>
                <a:cubicBezTo>
                  <a:pt x="1022336" y="21722"/>
                  <a:pt x="683595" y="4084"/>
                  <a:pt x="567842" y="18288"/>
                </a:cubicBezTo>
                <a:cubicBezTo>
                  <a:pt x="452089" y="32492"/>
                  <a:pt x="128889" y="23007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6">
            <a:extLst>
              <a:ext uri="{FF2B5EF4-FFF2-40B4-BE49-F238E27FC236}">
                <a16:creationId xmlns:a16="http://schemas.microsoft.com/office/drawing/2014/main" id="{C4F4EEE2-F102-ED3E-E4ED-324B4D32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94776" cy="1514103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8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48AA-DDB8-61B5-4921-DDC677DD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Accessible Colors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0CF7D-C3E0-4A95-D888-99C1A304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915" y="540630"/>
            <a:ext cx="5972958" cy="558394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Contrast Font 18 and higher 3:1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Contrast Font below 18 4.5:1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Do not use color alone to convey information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Avoid using Red and Black or Red and Green Combination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Text on Images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Use tools to check color contrast and simulate color blindness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DBB2897-5706-9A5A-AE25-1E3B3719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0"/>
    </mc:Choice>
    <mc:Fallback xmlns="">
      <p:transition spd="slow" advTm="12025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153400" cy="1453257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166903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on Images: Dos and Don’ts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3124" y="6332397"/>
            <a:ext cx="6238875" cy="525604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0" y="89658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607423 w 4572000"/>
              <a:gd name="connsiteY1" fmla="*/ 0 h 18288"/>
              <a:gd name="connsiteX2" fmla="*/ 1123406 w 4572000"/>
              <a:gd name="connsiteY2" fmla="*/ 0 h 18288"/>
              <a:gd name="connsiteX3" fmla="*/ 1685109 w 4572000"/>
              <a:gd name="connsiteY3" fmla="*/ 0 h 18288"/>
              <a:gd name="connsiteX4" fmla="*/ 2383971 w 4572000"/>
              <a:gd name="connsiteY4" fmla="*/ 0 h 18288"/>
              <a:gd name="connsiteX5" fmla="*/ 2991394 w 4572000"/>
              <a:gd name="connsiteY5" fmla="*/ 0 h 18288"/>
              <a:gd name="connsiteX6" fmla="*/ 35530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918857 w 4572000"/>
              <a:gd name="connsiteY9" fmla="*/ 18288 h 18288"/>
              <a:gd name="connsiteX10" fmla="*/ 3357154 w 4572000"/>
              <a:gd name="connsiteY10" fmla="*/ 18288 h 18288"/>
              <a:gd name="connsiteX11" fmla="*/ 2612571 w 4572000"/>
              <a:gd name="connsiteY11" fmla="*/ 18288 h 18288"/>
              <a:gd name="connsiteX12" fmla="*/ 2005149 w 4572000"/>
              <a:gd name="connsiteY12" fmla="*/ 18288 h 18288"/>
              <a:gd name="connsiteX13" fmla="*/ 148916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2398" y="7429"/>
                  <a:pt x="4571980" y="10822"/>
                  <a:pt x="4572000" y="18288"/>
                </a:cubicBezTo>
                <a:cubicBezTo>
                  <a:pt x="4438349" y="-3654"/>
                  <a:pt x="4090129" y="22087"/>
                  <a:pt x="3918857" y="18288"/>
                </a:cubicBezTo>
                <a:cubicBezTo>
                  <a:pt x="3747585" y="14489"/>
                  <a:pt x="3498826" y="-2261"/>
                  <a:pt x="3357154" y="18288"/>
                </a:cubicBezTo>
                <a:cubicBezTo>
                  <a:pt x="3215482" y="38837"/>
                  <a:pt x="2784289" y="47705"/>
                  <a:pt x="2612571" y="18288"/>
                </a:cubicBezTo>
                <a:cubicBezTo>
                  <a:pt x="2440853" y="-11129"/>
                  <a:pt x="2261292" y="16807"/>
                  <a:pt x="2005149" y="18288"/>
                </a:cubicBezTo>
                <a:cubicBezTo>
                  <a:pt x="1749006" y="19769"/>
                  <a:pt x="1700078" y="25198"/>
                  <a:pt x="1489166" y="18288"/>
                </a:cubicBezTo>
                <a:cubicBezTo>
                  <a:pt x="1278254" y="11378"/>
                  <a:pt x="1077188" y="47772"/>
                  <a:pt x="790303" y="18288"/>
                </a:cubicBezTo>
                <a:cubicBezTo>
                  <a:pt x="503418" y="-11196"/>
                  <a:pt x="359168" y="47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1114" y="5429"/>
                  <a:pt x="4572821" y="14046"/>
                  <a:pt x="4572000" y="18288"/>
                </a:cubicBezTo>
                <a:cubicBezTo>
                  <a:pt x="4318030" y="33881"/>
                  <a:pt x="4161104" y="25170"/>
                  <a:pt x="4010297" y="18288"/>
                </a:cubicBezTo>
                <a:cubicBezTo>
                  <a:pt x="3859490" y="11406"/>
                  <a:pt x="3592529" y="-2531"/>
                  <a:pt x="3357154" y="18288"/>
                </a:cubicBezTo>
                <a:cubicBezTo>
                  <a:pt x="3121779" y="39107"/>
                  <a:pt x="2884285" y="-5364"/>
                  <a:pt x="2704011" y="18288"/>
                </a:cubicBezTo>
                <a:cubicBezTo>
                  <a:pt x="2523737" y="41940"/>
                  <a:pt x="2295944" y="22937"/>
                  <a:pt x="2096589" y="18288"/>
                </a:cubicBezTo>
                <a:cubicBezTo>
                  <a:pt x="1897234" y="13639"/>
                  <a:pt x="1623782" y="43374"/>
                  <a:pt x="1352006" y="18288"/>
                </a:cubicBezTo>
                <a:cubicBezTo>
                  <a:pt x="1080230" y="-6798"/>
                  <a:pt x="869959" y="3720"/>
                  <a:pt x="607423" y="18288"/>
                </a:cubicBezTo>
                <a:cubicBezTo>
                  <a:pt x="344887" y="32856"/>
                  <a:pt x="188100" y="30907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C78C3-E442-9043-D037-E55FC5033033}"/>
              </a:ext>
            </a:extLst>
          </p:cNvPr>
          <p:cNvSpPr txBox="1"/>
          <p:nvPr/>
        </p:nvSpPr>
        <p:spPr>
          <a:xfrm>
            <a:off x="95251" y="6383320"/>
            <a:ext cx="117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https://www.smashingmagazine.com/2023/08/designing-accessible-text-over-images-part1/</a:t>
            </a:r>
          </a:p>
        </p:txBody>
      </p:sp>
      <p:pic>
        <p:nvPicPr>
          <p:cNvPr id="7" name="Picture 6" descr="Comparing two images with text overlay, the first image is darkened so the text is accessible while the second image is bright and the text is not accessible.">
            <a:extLst>
              <a:ext uri="{FF2B5EF4-FFF2-40B4-BE49-F238E27FC236}">
                <a16:creationId xmlns:a16="http://schemas.microsoft.com/office/drawing/2014/main" id="{112D05BB-1AE7-EC0D-3822-00E2A06D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83" y="1934218"/>
            <a:ext cx="4471567" cy="3282522"/>
          </a:xfrm>
          <a:prstGeom prst="rect">
            <a:avLst/>
          </a:prstGeom>
        </p:spPr>
      </p:pic>
      <p:pic>
        <p:nvPicPr>
          <p:cNvPr id="11" name="Picture 10" descr="Comparing two images with text overlay, the first image has a solid dark background so the text is accessible while the second image is does not have a dark background and the text is not accessible.">
            <a:extLst>
              <a:ext uri="{FF2B5EF4-FFF2-40B4-BE49-F238E27FC236}">
                <a16:creationId xmlns:a16="http://schemas.microsoft.com/office/drawing/2014/main" id="{DF6807A0-90C0-24FF-3481-331E7DBE9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33" y="1934218"/>
            <a:ext cx="4392142" cy="3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153400" cy="1453257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166903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/>
              <a:t>Text on Images that Work</a:t>
            </a:r>
            <a:endParaRPr lang="en-US" sz="3100" b="1" dirty="0"/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3124" y="6332397"/>
            <a:ext cx="6238875" cy="525604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0" y="896582"/>
            <a:ext cx="3657600" cy="18288"/>
          </a:xfrm>
          <a:custGeom>
            <a:avLst/>
            <a:gdLst>
              <a:gd name="connsiteX0" fmla="*/ 0 w 3657600"/>
              <a:gd name="connsiteY0" fmla="*/ 0 h 18288"/>
              <a:gd name="connsiteX1" fmla="*/ 682752 w 3657600"/>
              <a:gd name="connsiteY1" fmla="*/ 0 h 18288"/>
              <a:gd name="connsiteX2" fmla="*/ 1328928 w 3657600"/>
              <a:gd name="connsiteY2" fmla="*/ 0 h 18288"/>
              <a:gd name="connsiteX3" fmla="*/ 1975104 w 3657600"/>
              <a:gd name="connsiteY3" fmla="*/ 0 h 18288"/>
              <a:gd name="connsiteX4" fmla="*/ 2474976 w 3657600"/>
              <a:gd name="connsiteY4" fmla="*/ 0 h 18288"/>
              <a:gd name="connsiteX5" fmla="*/ 3011424 w 3657600"/>
              <a:gd name="connsiteY5" fmla="*/ 0 h 18288"/>
              <a:gd name="connsiteX6" fmla="*/ 3657600 w 3657600"/>
              <a:gd name="connsiteY6" fmla="*/ 0 h 18288"/>
              <a:gd name="connsiteX7" fmla="*/ 3657600 w 3657600"/>
              <a:gd name="connsiteY7" fmla="*/ 18288 h 18288"/>
              <a:gd name="connsiteX8" fmla="*/ 3048000 w 3657600"/>
              <a:gd name="connsiteY8" fmla="*/ 18288 h 18288"/>
              <a:gd name="connsiteX9" fmla="*/ 2548128 w 3657600"/>
              <a:gd name="connsiteY9" fmla="*/ 18288 h 18288"/>
              <a:gd name="connsiteX10" fmla="*/ 2048256 w 3657600"/>
              <a:gd name="connsiteY10" fmla="*/ 18288 h 18288"/>
              <a:gd name="connsiteX11" fmla="*/ 1402080 w 3657600"/>
              <a:gd name="connsiteY11" fmla="*/ 18288 h 18288"/>
              <a:gd name="connsiteX12" fmla="*/ 865632 w 3657600"/>
              <a:gd name="connsiteY12" fmla="*/ 18288 h 18288"/>
              <a:gd name="connsiteX13" fmla="*/ 0 w 3657600"/>
              <a:gd name="connsiteY13" fmla="*/ 18288 h 18288"/>
              <a:gd name="connsiteX14" fmla="*/ 0 w 36576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7600" h="18288" fill="none" extrusionOk="0">
                <a:moveTo>
                  <a:pt x="0" y="0"/>
                </a:moveTo>
                <a:cubicBezTo>
                  <a:pt x="166090" y="12294"/>
                  <a:pt x="413553" y="-31850"/>
                  <a:pt x="682752" y="0"/>
                </a:cubicBezTo>
                <a:cubicBezTo>
                  <a:pt x="951951" y="31850"/>
                  <a:pt x="1132277" y="4423"/>
                  <a:pt x="1328928" y="0"/>
                </a:cubicBezTo>
                <a:cubicBezTo>
                  <a:pt x="1525579" y="-4423"/>
                  <a:pt x="1776838" y="-5292"/>
                  <a:pt x="1975104" y="0"/>
                </a:cubicBezTo>
                <a:cubicBezTo>
                  <a:pt x="2173370" y="5292"/>
                  <a:pt x="2274711" y="20521"/>
                  <a:pt x="2474976" y="0"/>
                </a:cubicBezTo>
                <a:cubicBezTo>
                  <a:pt x="2675241" y="-20521"/>
                  <a:pt x="2886646" y="-8534"/>
                  <a:pt x="3011424" y="0"/>
                </a:cubicBezTo>
                <a:cubicBezTo>
                  <a:pt x="3136202" y="8534"/>
                  <a:pt x="3368923" y="-10183"/>
                  <a:pt x="3657600" y="0"/>
                </a:cubicBezTo>
                <a:cubicBezTo>
                  <a:pt x="3657100" y="8855"/>
                  <a:pt x="3657709" y="14521"/>
                  <a:pt x="3657600" y="18288"/>
                </a:cubicBezTo>
                <a:cubicBezTo>
                  <a:pt x="3422833" y="18694"/>
                  <a:pt x="3265983" y="-7779"/>
                  <a:pt x="3048000" y="18288"/>
                </a:cubicBezTo>
                <a:cubicBezTo>
                  <a:pt x="2830017" y="44355"/>
                  <a:pt x="2718941" y="22297"/>
                  <a:pt x="2548128" y="18288"/>
                </a:cubicBezTo>
                <a:cubicBezTo>
                  <a:pt x="2377315" y="14279"/>
                  <a:pt x="2277063" y="21966"/>
                  <a:pt x="2048256" y="18288"/>
                </a:cubicBezTo>
                <a:cubicBezTo>
                  <a:pt x="1819449" y="14610"/>
                  <a:pt x="1673348" y="10114"/>
                  <a:pt x="1402080" y="18288"/>
                </a:cubicBezTo>
                <a:cubicBezTo>
                  <a:pt x="1130812" y="26462"/>
                  <a:pt x="1122978" y="13246"/>
                  <a:pt x="865632" y="18288"/>
                </a:cubicBezTo>
                <a:cubicBezTo>
                  <a:pt x="608286" y="23330"/>
                  <a:pt x="200394" y="1032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657600" h="18288" stroke="0" extrusionOk="0">
                <a:moveTo>
                  <a:pt x="0" y="0"/>
                </a:moveTo>
                <a:cubicBezTo>
                  <a:pt x="153534" y="-19803"/>
                  <a:pt x="288729" y="-8840"/>
                  <a:pt x="573024" y="0"/>
                </a:cubicBezTo>
                <a:cubicBezTo>
                  <a:pt x="857319" y="8840"/>
                  <a:pt x="884769" y="-15804"/>
                  <a:pt x="1072896" y="0"/>
                </a:cubicBezTo>
                <a:cubicBezTo>
                  <a:pt x="1261023" y="15804"/>
                  <a:pt x="1460490" y="10239"/>
                  <a:pt x="1755648" y="0"/>
                </a:cubicBezTo>
                <a:cubicBezTo>
                  <a:pt x="2050806" y="-10239"/>
                  <a:pt x="2119783" y="2915"/>
                  <a:pt x="2328672" y="0"/>
                </a:cubicBezTo>
                <a:cubicBezTo>
                  <a:pt x="2537561" y="-2915"/>
                  <a:pt x="2686088" y="9644"/>
                  <a:pt x="2901696" y="0"/>
                </a:cubicBezTo>
                <a:cubicBezTo>
                  <a:pt x="3117304" y="-9644"/>
                  <a:pt x="3472388" y="-23206"/>
                  <a:pt x="3657600" y="0"/>
                </a:cubicBezTo>
                <a:cubicBezTo>
                  <a:pt x="3656702" y="7180"/>
                  <a:pt x="3657769" y="13790"/>
                  <a:pt x="3657600" y="18288"/>
                </a:cubicBezTo>
                <a:cubicBezTo>
                  <a:pt x="3436115" y="20023"/>
                  <a:pt x="3181968" y="44229"/>
                  <a:pt x="3048000" y="18288"/>
                </a:cubicBezTo>
                <a:cubicBezTo>
                  <a:pt x="2914032" y="-7653"/>
                  <a:pt x="2737837" y="26183"/>
                  <a:pt x="2548128" y="18288"/>
                </a:cubicBezTo>
                <a:cubicBezTo>
                  <a:pt x="2358419" y="10393"/>
                  <a:pt x="2217574" y="-9710"/>
                  <a:pt x="1938528" y="18288"/>
                </a:cubicBezTo>
                <a:cubicBezTo>
                  <a:pt x="1659482" y="46286"/>
                  <a:pt x="1592016" y="814"/>
                  <a:pt x="1328928" y="18288"/>
                </a:cubicBezTo>
                <a:cubicBezTo>
                  <a:pt x="1065840" y="35762"/>
                  <a:pt x="899949" y="11044"/>
                  <a:pt x="755904" y="18288"/>
                </a:cubicBezTo>
                <a:cubicBezTo>
                  <a:pt x="611859" y="25532"/>
                  <a:pt x="220858" y="49977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C78C3-E442-9043-D037-E55FC5033033}"/>
              </a:ext>
            </a:extLst>
          </p:cNvPr>
          <p:cNvSpPr txBox="1"/>
          <p:nvPr/>
        </p:nvSpPr>
        <p:spPr>
          <a:xfrm>
            <a:off x="95251" y="6383320"/>
            <a:ext cx="117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https://www.smashingmagazine.com/2023/08/designing-accessible-text-over-images-part1/</a:t>
            </a:r>
            <a:endParaRPr lang="en-US" sz="1400" dirty="0"/>
          </a:p>
        </p:txBody>
      </p:sp>
      <p:pic>
        <p:nvPicPr>
          <p:cNvPr id="13" name="Picture 12" descr="Screenshot of a website where the text overlay on an image is accessible because the image is blurred and a bit darker.">
            <a:extLst>
              <a:ext uri="{FF2B5EF4-FFF2-40B4-BE49-F238E27FC236}">
                <a16:creationId xmlns:a16="http://schemas.microsoft.com/office/drawing/2014/main" id="{32211FF1-0C9B-094D-3ED6-80CC4226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7" y="1798186"/>
            <a:ext cx="5527458" cy="323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Screenshot of a website where the text overlay on an image is accessible because the text is strategically placed where it is visible.">
            <a:extLst>
              <a:ext uri="{FF2B5EF4-FFF2-40B4-BE49-F238E27FC236}">
                <a16:creationId xmlns:a16="http://schemas.microsoft.com/office/drawing/2014/main" id="{E087A7AD-2544-D28C-547F-EC3D867B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1783893"/>
            <a:ext cx="5457825" cy="324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74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66039-A3AD-D206-B58D-3C65935F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Examples of Barriers</a:t>
            </a:r>
            <a:r>
              <a:rPr lang="en-US" sz="7200" b="1" dirty="0"/>
              <a:t> with Websites?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57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77" y="3657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Reading Order and Keyboard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782962"/>
            <a:ext cx="11421132" cy="35558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Screen reader users navigate websites using keyboard only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Ensure reading order and navigation is logical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Ensure functionality using keyboard only (no traps)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Skip to Content, Skip to Search, etc. is available </a:t>
            </a: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Screen reader users can navigate websites by tabbing link to link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 Ensure links are meaningful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ABA440C3-7BB3-9B08-F28C-9306AC07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186" y="1024420"/>
            <a:ext cx="7680960" cy="18288"/>
          </a:xfrm>
          <a:custGeom>
            <a:avLst/>
            <a:gdLst>
              <a:gd name="connsiteX0" fmla="*/ 0 w 7680960"/>
              <a:gd name="connsiteY0" fmla="*/ 0 h 18288"/>
              <a:gd name="connsiteX1" fmla="*/ 467840 w 7680960"/>
              <a:gd name="connsiteY1" fmla="*/ 0 h 18288"/>
              <a:gd name="connsiteX2" fmla="*/ 1319729 w 7680960"/>
              <a:gd name="connsiteY2" fmla="*/ 0 h 18288"/>
              <a:gd name="connsiteX3" fmla="*/ 2094807 w 7680960"/>
              <a:gd name="connsiteY3" fmla="*/ 0 h 18288"/>
              <a:gd name="connsiteX4" fmla="*/ 2562648 w 7680960"/>
              <a:gd name="connsiteY4" fmla="*/ 0 h 18288"/>
              <a:gd name="connsiteX5" fmla="*/ 3184107 w 7680960"/>
              <a:gd name="connsiteY5" fmla="*/ 0 h 18288"/>
              <a:gd name="connsiteX6" fmla="*/ 4035995 w 7680960"/>
              <a:gd name="connsiteY6" fmla="*/ 0 h 18288"/>
              <a:gd name="connsiteX7" fmla="*/ 4734264 w 7680960"/>
              <a:gd name="connsiteY7" fmla="*/ 0 h 18288"/>
              <a:gd name="connsiteX8" fmla="*/ 5509343 w 7680960"/>
              <a:gd name="connsiteY8" fmla="*/ 0 h 18288"/>
              <a:gd name="connsiteX9" fmla="*/ 6130803 w 7680960"/>
              <a:gd name="connsiteY9" fmla="*/ 0 h 18288"/>
              <a:gd name="connsiteX10" fmla="*/ 6829072 w 7680960"/>
              <a:gd name="connsiteY10" fmla="*/ 0 h 18288"/>
              <a:gd name="connsiteX11" fmla="*/ 7680960 w 7680960"/>
              <a:gd name="connsiteY11" fmla="*/ 0 h 18288"/>
              <a:gd name="connsiteX12" fmla="*/ 7680960 w 7680960"/>
              <a:gd name="connsiteY12" fmla="*/ 18288 h 18288"/>
              <a:gd name="connsiteX13" fmla="*/ 7213120 w 7680960"/>
              <a:gd name="connsiteY13" fmla="*/ 18288 h 18288"/>
              <a:gd name="connsiteX14" fmla="*/ 6745279 w 7680960"/>
              <a:gd name="connsiteY14" fmla="*/ 18288 h 18288"/>
              <a:gd name="connsiteX15" fmla="*/ 5970201 w 7680960"/>
              <a:gd name="connsiteY15" fmla="*/ 18288 h 18288"/>
              <a:gd name="connsiteX16" fmla="*/ 5502360 w 7680960"/>
              <a:gd name="connsiteY16" fmla="*/ 18288 h 18288"/>
              <a:gd name="connsiteX17" fmla="*/ 4804091 w 7680960"/>
              <a:gd name="connsiteY17" fmla="*/ 18288 h 18288"/>
              <a:gd name="connsiteX18" fmla="*/ 4259441 w 7680960"/>
              <a:gd name="connsiteY18" fmla="*/ 18288 h 18288"/>
              <a:gd name="connsiteX19" fmla="*/ 3561172 w 7680960"/>
              <a:gd name="connsiteY19" fmla="*/ 18288 h 18288"/>
              <a:gd name="connsiteX20" fmla="*/ 2862903 w 7680960"/>
              <a:gd name="connsiteY20" fmla="*/ 18288 h 18288"/>
              <a:gd name="connsiteX21" fmla="*/ 2164634 w 7680960"/>
              <a:gd name="connsiteY21" fmla="*/ 18288 h 18288"/>
              <a:gd name="connsiteX22" fmla="*/ 1466365 w 7680960"/>
              <a:gd name="connsiteY22" fmla="*/ 18288 h 18288"/>
              <a:gd name="connsiteX23" fmla="*/ 844906 w 7680960"/>
              <a:gd name="connsiteY23" fmla="*/ 18288 h 18288"/>
              <a:gd name="connsiteX24" fmla="*/ 0 w 7680960"/>
              <a:gd name="connsiteY24" fmla="*/ 18288 h 18288"/>
              <a:gd name="connsiteX25" fmla="*/ 0 w 7680960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80960" h="18288" fill="none" extrusionOk="0">
                <a:moveTo>
                  <a:pt x="0" y="0"/>
                </a:moveTo>
                <a:cubicBezTo>
                  <a:pt x="154234" y="-9751"/>
                  <a:pt x="369613" y="-5097"/>
                  <a:pt x="467840" y="0"/>
                </a:cubicBezTo>
                <a:cubicBezTo>
                  <a:pt x="566067" y="5097"/>
                  <a:pt x="1064421" y="-38112"/>
                  <a:pt x="1319729" y="0"/>
                </a:cubicBezTo>
                <a:cubicBezTo>
                  <a:pt x="1575037" y="38112"/>
                  <a:pt x="1885763" y="23601"/>
                  <a:pt x="2094807" y="0"/>
                </a:cubicBezTo>
                <a:cubicBezTo>
                  <a:pt x="2303851" y="-23601"/>
                  <a:pt x="2442656" y="-18992"/>
                  <a:pt x="2562648" y="0"/>
                </a:cubicBezTo>
                <a:cubicBezTo>
                  <a:pt x="2682640" y="18992"/>
                  <a:pt x="2970110" y="-12736"/>
                  <a:pt x="3184107" y="0"/>
                </a:cubicBezTo>
                <a:cubicBezTo>
                  <a:pt x="3398104" y="12736"/>
                  <a:pt x="3729003" y="-33032"/>
                  <a:pt x="4035995" y="0"/>
                </a:cubicBezTo>
                <a:cubicBezTo>
                  <a:pt x="4342987" y="33032"/>
                  <a:pt x="4567479" y="1360"/>
                  <a:pt x="4734264" y="0"/>
                </a:cubicBezTo>
                <a:cubicBezTo>
                  <a:pt x="4901049" y="-1360"/>
                  <a:pt x="5330709" y="-2977"/>
                  <a:pt x="5509343" y="0"/>
                </a:cubicBezTo>
                <a:cubicBezTo>
                  <a:pt x="5687977" y="2977"/>
                  <a:pt x="5870072" y="9605"/>
                  <a:pt x="6130803" y="0"/>
                </a:cubicBezTo>
                <a:cubicBezTo>
                  <a:pt x="6391534" y="-9605"/>
                  <a:pt x="6532260" y="-22911"/>
                  <a:pt x="6829072" y="0"/>
                </a:cubicBezTo>
                <a:cubicBezTo>
                  <a:pt x="7125884" y="22911"/>
                  <a:pt x="7456908" y="35718"/>
                  <a:pt x="7680960" y="0"/>
                </a:cubicBezTo>
                <a:cubicBezTo>
                  <a:pt x="7681572" y="7759"/>
                  <a:pt x="7680910" y="12779"/>
                  <a:pt x="7680960" y="18288"/>
                </a:cubicBezTo>
                <a:cubicBezTo>
                  <a:pt x="7455611" y="3614"/>
                  <a:pt x="7433962" y="17559"/>
                  <a:pt x="7213120" y="18288"/>
                </a:cubicBezTo>
                <a:cubicBezTo>
                  <a:pt x="6992278" y="19017"/>
                  <a:pt x="6868595" y="26735"/>
                  <a:pt x="6745279" y="18288"/>
                </a:cubicBezTo>
                <a:cubicBezTo>
                  <a:pt x="6621963" y="9841"/>
                  <a:pt x="6339388" y="-17678"/>
                  <a:pt x="5970201" y="18288"/>
                </a:cubicBezTo>
                <a:cubicBezTo>
                  <a:pt x="5601014" y="54254"/>
                  <a:pt x="5631682" y="22359"/>
                  <a:pt x="5502360" y="18288"/>
                </a:cubicBezTo>
                <a:cubicBezTo>
                  <a:pt x="5373038" y="14217"/>
                  <a:pt x="5102374" y="6705"/>
                  <a:pt x="4804091" y="18288"/>
                </a:cubicBezTo>
                <a:cubicBezTo>
                  <a:pt x="4505808" y="29871"/>
                  <a:pt x="4395903" y="15338"/>
                  <a:pt x="4259441" y="18288"/>
                </a:cubicBezTo>
                <a:cubicBezTo>
                  <a:pt x="4122979" y="21239"/>
                  <a:pt x="3701923" y="7370"/>
                  <a:pt x="3561172" y="18288"/>
                </a:cubicBezTo>
                <a:cubicBezTo>
                  <a:pt x="3420421" y="29206"/>
                  <a:pt x="3007775" y="20813"/>
                  <a:pt x="2862903" y="18288"/>
                </a:cubicBezTo>
                <a:cubicBezTo>
                  <a:pt x="2718031" y="15763"/>
                  <a:pt x="2325299" y="15777"/>
                  <a:pt x="2164634" y="18288"/>
                </a:cubicBezTo>
                <a:cubicBezTo>
                  <a:pt x="2003969" y="20799"/>
                  <a:pt x="1670888" y="-974"/>
                  <a:pt x="1466365" y="18288"/>
                </a:cubicBezTo>
                <a:cubicBezTo>
                  <a:pt x="1261842" y="37550"/>
                  <a:pt x="1133770" y="9382"/>
                  <a:pt x="844906" y="18288"/>
                </a:cubicBezTo>
                <a:cubicBezTo>
                  <a:pt x="556042" y="27194"/>
                  <a:pt x="188967" y="25212"/>
                  <a:pt x="0" y="18288"/>
                </a:cubicBezTo>
                <a:cubicBezTo>
                  <a:pt x="910" y="11690"/>
                  <a:pt x="-338" y="5161"/>
                  <a:pt x="0" y="0"/>
                </a:cubicBezTo>
                <a:close/>
              </a:path>
              <a:path w="7680960" h="18288" stroke="0" extrusionOk="0">
                <a:moveTo>
                  <a:pt x="0" y="0"/>
                </a:moveTo>
                <a:cubicBezTo>
                  <a:pt x="225156" y="14278"/>
                  <a:pt x="368825" y="-24573"/>
                  <a:pt x="621459" y="0"/>
                </a:cubicBezTo>
                <a:cubicBezTo>
                  <a:pt x="874093" y="24573"/>
                  <a:pt x="961916" y="501"/>
                  <a:pt x="1089300" y="0"/>
                </a:cubicBezTo>
                <a:cubicBezTo>
                  <a:pt x="1216684" y="-501"/>
                  <a:pt x="1637485" y="-26231"/>
                  <a:pt x="1941188" y="0"/>
                </a:cubicBezTo>
                <a:cubicBezTo>
                  <a:pt x="2244891" y="26231"/>
                  <a:pt x="2354619" y="-30372"/>
                  <a:pt x="2562648" y="0"/>
                </a:cubicBezTo>
                <a:cubicBezTo>
                  <a:pt x="2770677" y="30372"/>
                  <a:pt x="2939699" y="-25985"/>
                  <a:pt x="3184107" y="0"/>
                </a:cubicBezTo>
                <a:cubicBezTo>
                  <a:pt x="3428515" y="25985"/>
                  <a:pt x="3830039" y="-515"/>
                  <a:pt x="4035995" y="0"/>
                </a:cubicBezTo>
                <a:cubicBezTo>
                  <a:pt x="4241951" y="515"/>
                  <a:pt x="4361185" y="-20006"/>
                  <a:pt x="4580645" y="0"/>
                </a:cubicBezTo>
                <a:cubicBezTo>
                  <a:pt x="4800105" y="20006"/>
                  <a:pt x="5136366" y="8087"/>
                  <a:pt x="5432534" y="0"/>
                </a:cubicBezTo>
                <a:cubicBezTo>
                  <a:pt x="5728702" y="-8087"/>
                  <a:pt x="5998615" y="11055"/>
                  <a:pt x="6284422" y="0"/>
                </a:cubicBezTo>
                <a:cubicBezTo>
                  <a:pt x="6570229" y="-11055"/>
                  <a:pt x="6643834" y="26454"/>
                  <a:pt x="6982691" y="0"/>
                </a:cubicBezTo>
                <a:cubicBezTo>
                  <a:pt x="7321548" y="-26454"/>
                  <a:pt x="7453987" y="19025"/>
                  <a:pt x="7680960" y="0"/>
                </a:cubicBezTo>
                <a:cubicBezTo>
                  <a:pt x="7680972" y="8833"/>
                  <a:pt x="7681500" y="9830"/>
                  <a:pt x="7680960" y="18288"/>
                </a:cubicBezTo>
                <a:cubicBezTo>
                  <a:pt x="7557517" y="30055"/>
                  <a:pt x="7376309" y="36412"/>
                  <a:pt x="7213120" y="18288"/>
                </a:cubicBezTo>
                <a:cubicBezTo>
                  <a:pt x="7049931" y="164"/>
                  <a:pt x="6657853" y="-12774"/>
                  <a:pt x="6361231" y="18288"/>
                </a:cubicBezTo>
                <a:cubicBezTo>
                  <a:pt x="6064609" y="49350"/>
                  <a:pt x="6074763" y="-5685"/>
                  <a:pt x="5816582" y="18288"/>
                </a:cubicBezTo>
                <a:cubicBezTo>
                  <a:pt x="5558401" y="42261"/>
                  <a:pt x="5365939" y="18286"/>
                  <a:pt x="5118312" y="18288"/>
                </a:cubicBezTo>
                <a:cubicBezTo>
                  <a:pt x="4870685" y="18291"/>
                  <a:pt x="4579967" y="45650"/>
                  <a:pt x="4266424" y="18288"/>
                </a:cubicBezTo>
                <a:cubicBezTo>
                  <a:pt x="3952881" y="-9074"/>
                  <a:pt x="3895581" y="11386"/>
                  <a:pt x="3568155" y="18288"/>
                </a:cubicBezTo>
                <a:cubicBezTo>
                  <a:pt x="3240729" y="25190"/>
                  <a:pt x="3254058" y="41229"/>
                  <a:pt x="3100315" y="18288"/>
                </a:cubicBezTo>
                <a:cubicBezTo>
                  <a:pt x="2946572" y="-4653"/>
                  <a:pt x="2737025" y="14113"/>
                  <a:pt x="2555665" y="18288"/>
                </a:cubicBezTo>
                <a:cubicBezTo>
                  <a:pt x="2374305" y="22464"/>
                  <a:pt x="1959886" y="51170"/>
                  <a:pt x="1703777" y="18288"/>
                </a:cubicBezTo>
                <a:cubicBezTo>
                  <a:pt x="1447668" y="-14594"/>
                  <a:pt x="1233538" y="37834"/>
                  <a:pt x="1005507" y="18288"/>
                </a:cubicBezTo>
                <a:cubicBezTo>
                  <a:pt x="777476" y="-1258"/>
                  <a:pt x="303817" y="43062"/>
                  <a:pt x="0" y="18288"/>
                </a:cubicBezTo>
                <a:cubicBezTo>
                  <a:pt x="-711" y="14465"/>
                  <a:pt x="769" y="7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91A10F55-52AA-CB58-4511-279C577E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930384" cy="1769985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2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38" y="0"/>
            <a:ext cx="1138972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Include Captions and Transcripts for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782962"/>
            <a:ext cx="10570464" cy="35558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ea typeface="+mn-lt"/>
                <a:cs typeface="+mn-lt"/>
              </a:rPr>
              <a:t>Ensure videos are shared from a video platform such as Kaltura or YouTube</a:t>
            </a:r>
          </a:p>
          <a:p>
            <a:pPr lvl="1"/>
            <a:r>
              <a:rPr lang="en-US" dirty="0">
                <a:ea typeface="+mn-lt"/>
                <a:cs typeface="+mn-lt"/>
              </a:rPr>
              <a:t>If not, then captions must be burned into the video (open captions)</a:t>
            </a:r>
          </a:p>
          <a:p>
            <a:r>
              <a:rPr lang="en-US" dirty="0">
                <a:ea typeface="+mn-lt"/>
                <a:cs typeface="+mn-lt"/>
              </a:rPr>
              <a:t>Edit and validate any auto generated captions</a:t>
            </a:r>
          </a:p>
          <a:p>
            <a:r>
              <a:rPr lang="en-US" dirty="0">
                <a:ea typeface="+mn-lt"/>
                <a:cs typeface="+mn-lt"/>
              </a:rPr>
              <a:t>A workshop for editing captions in Kaltura and YouTube will be available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ABA440C3-7BB3-9B08-F28C-9306AC07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74" y="978700"/>
            <a:ext cx="7680960" cy="18288"/>
          </a:xfrm>
          <a:custGeom>
            <a:avLst/>
            <a:gdLst>
              <a:gd name="connsiteX0" fmla="*/ 0 w 7680960"/>
              <a:gd name="connsiteY0" fmla="*/ 0 h 18288"/>
              <a:gd name="connsiteX1" fmla="*/ 467840 w 7680960"/>
              <a:gd name="connsiteY1" fmla="*/ 0 h 18288"/>
              <a:gd name="connsiteX2" fmla="*/ 1319729 w 7680960"/>
              <a:gd name="connsiteY2" fmla="*/ 0 h 18288"/>
              <a:gd name="connsiteX3" fmla="*/ 2094807 w 7680960"/>
              <a:gd name="connsiteY3" fmla="*/ 0 h 18288"/>
              <a:gd name="connsiteX4" fmla="*/ 2562648 w 7680960"/>
              <a:gd name="connsiteY4" fmla="*/ 0 h 18288"/>
              <a:gd name="connsiteX5" fmla="*/ 3184107 w 7680960"/>
              <a:gd name="connsiteY5" fmla="*/ 0 h 18288"/>
              <a:gd name="connsiteX6" fmla="*/ 4035995 w 7680960"/>
              <a:gd name="connsiteY6" fmla="*/ 0 h 18288"/>
              <a:gd name="connsiteX7" fmla="*/ 4734264 w 7680960"/>
              <a:gd name="connsiteY7" fmla="*/ 0 h 18288"/>
              <a:gd name="connsiteX8" fmla="*/ 5509343 w 7680960"/>
              <a:gd name="connsiteY8" fmla="*/ 0 h 18288"/>
              <a:gd name="connsiteX9" fmla="*/ 6130803 w 7680960"/>
              <a:gd name="connsiteY9" fmla="*/ 0 h 18288"/>
              <a:gd name="connsiteX10" fmla="*/ 6829072 w 7680960"/>
              <a:gd name="connsiteY10" fmla="*/ 0 h 18288"/>
              <a:gd name="connsiteX11" fmla="*/ 7680960 w 7680960"/>
              <a:gd name="connsiteY11" fmla="*/ 0 h 18288"/>
              <a:gd name="connsiteX12" fmla="*/ 7680960 w 7680960"/>
              <a:gd name="connsiteY12" fmla="*/ 18288 h 18288"/>
              <a:gd name="connsiteX13" fmla="*/ 7213120 w 7680960"/>
              <a:gd name="connsiteY13" fmla="*/ 18288 h 18288"/>
              <a:gd name="connsiteX14" fmla="*/ 6745279 w 7680960"/>
              <a:gd name="connsiteY14" fmla="*/ 18288 h 18288"/>
              <a:gd name="connsiteX15" fmla="*/ 5970201 w 7680960"/>
              <a:gd name="connsiteY15" fmla="*/ 18288 h 18288"/>
              <a:gd name="connsiteX16" fmla="*/ 5502360 w 7680960"/>
              <a:gd name="connsiteY16" fmla="*/ 18288 h 18288"/>
              <a:gd name="connsiteX17" fmla="*/ 4804091 w 7680960"/>
              <a:gd name="connsiteY17" fmla="*/ 18288 h 18288"/>
              <a:gd name="connsiteX18" fmla="*/ 4259441 w 7680960"/>
              <a:gd name="connsiteY18" fmla="*/ 18288 h 18288"/>
              <a:gd name="connsiteX19" fmla="*/ 3561172 w 7680960"/>
              <a:gd name="connsiteY19" fmla="*/ 18288 h 18288"/>
              <a:gd name="connsiteX20" fmla="*/ 2862903 w 7680960"/>
              <a:gd name="connsiteY20" fmla="*/ 18288 h 18288"/>
              <a:gd name="connsiteX21" fmla="*/ 2164634 w 7680960"/>
              <a:gd name="connsiteY21" fmla="*/ 18288 h 18288"/>
              <a:gd name="connsiteX22" fmla="*/ 1466365 w 7680960"/>
              <a:gd name="connsiteY22" fmla="*/ 18288 h 18288"/>
              <a:gd name="connsiteX23" fmla="*/ 844906 w 7680960"/>
              <a:gd name="connsiteY23" fmla="*/ 18288 h 18288"/>
              <a:gd name="connsiteX24" fmla="*/ 0 w 7680960"/>
              <a:gd name="connsiteY24" fmla="*/ 18288 h 18288"/>
              <a:gd name="connsiteX25" fmla="*/ 0 w 7680960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80960" h="18288" fill="none" extrusionOk="0">
                <a:moveTo>
                  <a:pt x="0" y="0"/>
                </a:moveTo>
                <a:cubicBezTo>
                  <a:pt x="154234" y="-9751"/>
                  <a:pt x="369613" y="-5097"/>
                  <a:pt x="467840" y="0"/>
                </a:cubicBezTo>
                <a:cubicBezTo>
                  <a:pt x="566067" y="5097"/>
                  <a:pt x="1064421" y="-38112"/>
                  <a:pt x="1319729" y="0"/>
                </a:cubicBezTo>
                <a:cubicBezTo>
                  <a:pt x="1575037" y="38112"/>
                  <a:pt x="1885763" y="23601"/>
                  <a:pt x="2094807" y="0"/>
                </a:cubicBezTo>
                <a:cubicBezTo>
                  <a:pt x="2303851" y="-23601"/>
                  <a:pt x="2442656" y="-18992"/>
                  <a:pt x="2562648" y="0"/>
                </a:cubicBezTo>
                <a:cubicBezTo>
                  <a:pt x="2682640" y="18992"/>
                  <a:pt x="2970110" y="-12736"/>
                  <a:pt x="3184107" y="0"/>
                </a:cubicBezTo>
                <a:cubicBezTo>
                  <a:pt x="3398104" y="12736"/>
                  <a:pt x="3729003" y="-33032"/>
                  <a:pt x="4035995" y="0"/>
                </a:cubicBezTo>
                <a:cubicBezTo>
                  <a:pt x="4342987" y="33032"/>
                  <a:pt x="4567479" y="1360"/>
                  <a:pt x="4734264" y="0"/>
                </a:cubicBezTo>
                <a:cubicBezTo>
                  <a:pt x="4901049" y="-1360"/>
                  <a:pt x="5330709" y="-2977"/>
                  <a:pt x="5509343" y="0"/>
                </a:cubicBezTo>
                <a:cubicBezTo>
                  <a:pt x="5687977" y="2977"/>
                  <a:pt x="5870072" y="9605"/>
                  <a:pt x="6130803" y="0"/>
                </a:cubicBezTo>
                <a:cubicBezTo>
                  <a:pt x="6391534" y="-9605"/>
                  <a:pt x="6532260" y="-22911"/>
                  <a:pt x="6829072" y="0"/>
                </a:cubicBezTo>
                <a:cubicBezTo>
                  <a:pt x="7125884" y="22911"/>
                  <a:pt x="7456908" y="35718"/>
                  <a:pt x="7680960" y="0"/>
                </a:cubicBezTo>
                <a:cubicBezTo>
                  <a:pt x="7681572" y="7759"/>
                  <a:pt x="7680910" y="12779"/>
                  <a:pt x="7680960" y="18288"/>
                </a:cubicBezTo>
                <a:cubicBezTo>
                  <a:pt x="7455611" y="3614"/>
                  <a:pt x="7433962" y="17559"/>
                  <a:pt x="7213120" y="18288"/>
                </a:cubicBezTo>
                <a:cubicBezTo>
                  <a:pt x="6992278" y="19017"/>
                  <a:pt x="6868595" y="26735"/>
                  <a:pt x="6745279" y="18288"/>
                </a:cubicBezTo>
                <a:cubicBezTo>
                  <a:pt x="6621963" y="9841"/>
                  <a:pt x="6339388" y="-17678"/>
                  <a:pt x="5970201" y="18288"/>
                </a:cubicBezTo>
                <a:cubicBezTo>
                  <a:pt x="5601014" y="54254"/>
                  <a:pt x="5631682" y="22359"/>
                  <a:pt x="5502360" y="18288"/>
                </a:cubicBezTo>
                <a:cubicBezTo>
                  <a:pt x="5373038" y="14217"/>
                  <a:pt x="5102374" y="6705"/>
                  <a:pt x="4804091" y="18288"/>
                </a:cubicBezTo>
                <a:cubicBezTo>
                  <a:pt x="4505808" y="29871"/>
                  <a:pt x="4395903" y="15338"/>
                  <a:pt x="4259441" y="18288"/>
                </a:cubicBezTo>
                <a:cubicBezTo>
                  <a:pt x="4122979" y="21239"/>
                  <a:pt x="3701923" y="7370"/>
                  <a:pt x="3561172" y="18288"/>
                </a:cubicBezTo>
                <a:cubicBezTo>
                  <a:pt x="3420421" y="29206"/>
                  <a:pt x="3007775" y="20813"/>
                  <a:pt x="2862903" y="18288"/>
                </a:cubicBezTo>
                <a:cubicBezTo>
                  <a:pt x="2718031" y="15763"/>
                  <a:pt x="2325299" y="15777"/>
                  <a:pt x="2164634" y="18288"/>
                </a:cubicBezTo>
                <a:cubicBezTo>
                  <a:pt x="2003969" y="20799"/>
                  <a:pt x="1670888" y="-974"/>
                  <a:pt x="1466365" y="18288"/>
                </a:cubicBezTo>
                <a:cubicBezTo>
                  <a:pt x="1261842" y="37550"/>
                  <a:pt x="1133770" y="9382"/>
                  <a:pt x="844906" y="18288"/>
                </a:cubicBezTo>
                <a:cubicBezTo>
                  <a:pt x="556042" y="27194"/>
                  <a:pt x="188967" y="25212"/>
                  <a:pt x="0" y="18288"/>
                </a:cubicBezTo>
                <a:cubicBezTo>
                  <a:pt x="910" y="11690"/>
                  <a:pt x="-338" y="5161"/>
                  <a:pt x="0" y="0"/>
                </a:cubicBezTo>
                <a:close/>
              </a:path>
              <a:path w="7680960" h="18288" stroke="0" extrusionOk="0">
                <a:moveTo>
                  <a:pt x="0" y="0"/>
                </a:moveTo>
                <a:cubicBezTo>
                  <a:pt x="225156" y="14278"/>
                  <a:pt x="368825" y="-24573"/>
                  <a:pt x="621459" y="0"/>
                </a:cubicBezTo>
                <a:cubicBezTo>
                  <a:pt x="874093" y="24573"/>
                  <a:pt x="961916" y="501"/>
                  <a:pt x="1089300" y="0"/>
                </a:cubicBezTo>
                <a:cubicBezTo>
                  <a:pt x="1216684" y="-501"/>
                  <a:pt x="1637485" y="-26231"/>
                  <a:pt x="1941188" y="0"/>
                </a:cubicBezTo>
                <a:cubicBezTo>
                  <a:pt x="2244891" y="26231"/>
                  <a:pt x="2354619" y="-30372"/>
                  <a:pt x="2562648" y="0"/>
                </a:cubicBezTo>
                <a:cubicBezTo>
                  <a:pt x="2770677" y="30372"/>
                  <a:pt x="2939699" y="-25985"/>
                  <a:pt x="3184107" y="0"/>
                </a:cubicBezTo>
                <a:cubicBezTo>
                  <a:pt x="3428515" y="25985"/>
                  <a:pt x="3830039" y="-515"/>
                  <a:pt x="4035995" y="0"/>
                </a:cubicBezTo>
                <a:cubicBezTo>
                  <a:pt x="4241951" y="515"/>
                  <a:pt x="4361185" y="-20006"/>
                  <a:pt x="4580645" y="0"/>
                </a:cubicBezTo>
                <a:cubicBezTo>
                  <a:pt x="4800105" y="20006"/>
                  <a:pt x="5136366" y="8087"/>
                  <a:pt x="5432534" y="0"/>
                </a:cubicBezTo>
                <a:cubicBezTo>
                  <a:pt x="5728702" y="-8087"/>
                  <a:pt x="5998615" y="11055"/>
                  <a:pt x="6284422" y="0"/>
                </a:cubicBezTo>
                <a:cubicBezTo>
                  <a:pt x="6570229" y="-11055"/>
                  <a:pt x="6643834" y="26454"/>
                  <a:pt x="6982691" y="0"/>
                </a:cubicBezTo>
                <a:cubicBezTo>
                  <a:pt x="7321548" y="-26454"/>
                  <a:pt x="7453987" y="19025"/>
                  <a:pt x="7680960" y="0"/>
                </a:cubicBezTo>
                <a:cubicBezTo>
                  <a:pt x="7680972" y="8833"/>
                  <a:pt x="7681500" y="9830"/>
                  <a:pt x="7680960" y="18288"/>
                </a:cubicBezTo>
                <a:cubicBezTo>
                  <a:pt x="7557517" y="30055"/>
                  <a:pt x="7376309" y="36412"/>
                  <a:pt x="7213120" y="18288"/>
                </a:cubicBezTo>
                <a:cubicBezTo>
                  <a:pt x="7049931" y="164"/>
                  <a:pt x="6657853" y="-12774"/>
                  <a:pt x="6361231" y="18288"/>
                </a:cubicBezTo>
                <a:cubicBezTo>
                  <a:pt x="6064609" y="49350"/>
                  <a:pt x="6074763" y="-5685"/>
                  <a:pt x="5816582" y="18288"/>
                </a:cubicBezTo>
                <a:cubicBezTo>
                  <a:pt x="5558401" y="42261"/>
                  <a:pt x="5365939" y="18286"/>
                  <a:pt x="5118312" y="18288"/>
                </a:cubicBezTo>
                <a:cubicBezTo>
                  <a:pt x="4870685" y="18291"/>
                  <a:pt x="4579967" y="45650"/>
                  <a:pt x="4266424" y="18288"/>
                </a:cubicBezTo>
                <a:cubicBezTo>
                  <a:pt x="3952881" y="-9074"/>
                  <a:pt x="3895581" y="11386"/>
                  <a:pt x="3568155" y="18288"/>
                </a:cubicBezTo>
                <a:cubicBezTo>
                  <a:pt x="3240729" y="25190"/>
                  <a:pt x="3254058" y="41229"/>
                  <a:pt x="3100315" y="18288"/>
                </a:cubicBezTo>
                <a:cubicBezTo>
                  <a:pt x="2946572" y="-4653"/>
                  <a:pt x="2737025" y="14113"/>
                  <a:pt x="2555665" y="18288"/>
                </a:cubicBezTo>
                <a:cubicBezTo>
                  <a:pt x="2374305" y="22464"/>
                  <a:pt x="1959886" y="51170"/>
                  <a:pt x="1703777" y="18288"/>
                </a:cubicBezTo>
                <a:cubicBezTo>
                  <a:pt x="1447668" y="-14594"/>
                  <a:pt x="1233538" y="37834"/>
                  <a:pt x="1005507" y="18288"/>
                </a:cubicBezTo>
                <a:cubicBezTo>
                  <a:pt x="777476" y="-1258"/>
                  <a:pt x="303817" y="43062"/>
                  <a:pt x="0" y="18288"/>
                </a:cubicBezTo>
                <a:cubicBezTo>
                  <a:pt x="-711" y="14465"/>
                  <a:pt x="769" y="7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91A10F55-52AA-CB58-4511-279C577E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987784" cy="1769985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39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-136572"/>
            <a:ext cx="11729085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Basic Accessibility Checklist for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18" y="827508"/>
            <a:ext cx="11365229" cy="614848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Website &amp; Page Titles are meaningful and descriptive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Use Properly Structured Heading (H1, H2, H3, etc.)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Alt Text for Images and Tables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Descriptive Hyperlinks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Use True Tables with Headers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Adequate color contrast &amp; don’t use color only to convey info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Reading and navigation order is logical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Functionality is available using keyboard only (no traps)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Skip to content available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Captions &amp; transcripts are available for videos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Ensure files are accessible (PDF, Word, </a:t>
            </a:r>
            <a:r>
              <a:rPr lang="en-US" sz="3200" dirty="0" err="1">
                <a:ea typeface="+mn-lt"/>
                <a:cs typeface="+mn-lt"/>
              </a:rPr>
              <a:t>PPTx</a:t>
            </a:r>
            <a:r>
              <a:rPr lang="en-US" sz="3200" dirty="0">
                <a:ea typeface="+mn-lt"/>
                <a:cs typeface="+mn-lt"/>
              </a:rPr>
              <a:t>, etc.)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Check accessibility using tools available (WAVE, Sally Bb Ally)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CBACECA1-0760-7A09-5E78-3D72E45A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7200" y="758421"/>
            <a:ext cx="8364071" cy="36576"/>
          </a:xfrm>
          <a:custGeom>
            <a:avLst/>
            <a:gdLst>
              <a:gd name="connsiteX0" fmla="*/ 0 w 8364071"/>
              <a:gd name="connsiteY0" fmla="*/ 0 h 36576"/>
              <a:gd name="connsiteX1" fmla="*/ 446084 w 8364071"/>
              <a:gd name="connsiteY1" fmla="*/ 0 h 36576"/>
              <a:gd name="connsiteX2" fmla="*/ 1226730 w 8364071"/>
              <a:gd name="connsiteY2" fmla="*/ 0 h 36576"/>
              <a:gd name="connsiteX3" fmla="*/ 1672814 w 8364071"/>
              <a:gd name="connsiteY3" fmla="*/ 0 h 36576"/>
              <a:gd name="connsiteX4" fmla="*/ 2286179 w 8364071"/>
              <a:gd name="connsiteY4" fmla="*/ 0 h 36576"/>
              <a:gd name="connsiteX5" fmla="*/ 3150467 w 8364071"/>
              <a:gd name="connsiteY5" fmla="*/ 0 h 36576"/>
              <a:gd name="connsiteX6" fmla="*/ 3847473 w 8364071"/>
              <a:gd name="connsiteY6" fmla="*/ 0 h 36576"/>
              <a:gd name="connsiteX7" fmla="*/ 4628119 w 8364071"/>
              <a:gd name="connsiteY7" fmla="*/ 0 h 36576"/>
              <a:gd name="connsiteX8" fmla="*/ 5241484 w 8364071"/>
              <a:gd name="connsiteY8" fmla="*/ 0 h 36576"/>
              <a:gd name="connsiteX9" fmla="*/ 5938490 w 8364071"/>
              <a:gd name="connsiteY9" fmla="*/ 0 h 36576"/>
              <a:gd name="connsiteX10" fmla="*/ 6802778 w 8364071"/>
              <a:gd name="connsiteY10" fmla="*/ 0 h 36576"/>
              <a:gd name="connsiteX11" fmla="*/ 7332502 w 8364071"/>
              <a:gd name="connsiteY11" fmla="*/ 0 h 36576"/>
              <a:gd name="connsiteX12" fmla="*/ 8364071 w 8364071"/>
              <a:gd name="connsiteY12" fmla="*/ 0 h 36576"/>
              <a:gd name="connsiteX13" fmla="*/ 8364071 w 8364071"/>
              <a:gd name="connsiteY13" fmla="*/ 36576 h 36576"/>
              <a:gd name="connsiteX14" fmla="*/ 7750706 w 8364071"/>
              <a:gd name="connsiteY14" fmla="*/ 36576 h 36576"/>
              <a:gd name="connsiteX15" fmla="*/ 7304622 w 8364071"/>
              <a:gd name="connsiteY15" fmla="*/ 36576 h 36576"/>
              <a:gd name="connsiteX16" fmla="*/ 6607616 w 8364071"/>
              <a:gd name="connsiteY16" fmla="*/ 36576 h 36576"/>
              <a:gd name="connsiteX17" fmla="*/ 6077892 w 8364071"/>
              <a:gd name="connsiteY17" fmla="*/ 36576 h 36576"/>
              <a:gd name="connsiteX18" fmla="*/ 5380886 w 8364071"/>
              <a:gd name="connsiteY18" fmla="*/ 36576 h 36576"/>
              <a:gd name="connsiteX19" fmla="*/ 4683880 w 8364071"/>
              <a:gd name="connsiteY19" fmla="*/ 36576 h 36576"/>
              <a:gd name="connsiteX20" fmla="*/ 3986874 w 8364071"/>
              <a:gd name="connsiteY20" fmla="*/ 36576 h 36576"/>
              <a:gd name="connsiteX21" fmla="*/ 3289868 w 8364071"/>
              <a:gd name="connsiteY21" fmla="*/ 36576 h 36576"/>
              <a:gd name="connsiteX22" fmla="*/ 2676503 w 8364071"/>
              <a:gd name="connsiteY22" fmla="*/ 36576 h 36576"/>
              <a:gd name="connsiteX23" fmla="*/ 1895856 w 8364071"/>
              <a:gd name="connsiteY23" fmla="*/ 36576 h 36576"/>
              <a:gd name="connsiteX24" fmla="*/ 1198850 w 8364071"/>
              <a:gd name="connsiteY24" fmla="*/ 36576 h 36576"/>
              <a:gd name="connsiteX25" fmla="*/ 0 w 8364071"/>
              <a:gd name="connsiteY25" fmla="*/ 36576 h 36576"/>
              <a:gd name="connsiteX26" fmla="*/ 0 w 8364071"/>
              <a:gd name="connsiteY26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64071" h="36576" fill="none" extrusionOk="0">
                <a:moveTo>
                  <a:pt x="0" y="0"/>
                </a:moveTo>
                <a:cubicBezTo>
                  <a:pt x="151917" y="-16817"/>
                  <a:pt x="325705" y="14290"/>
                  <a:pt x="446084" y="0"/>
                </a:cubicBezTo>
                <a:cubicBezTo>
                  <a:pt x="566463" y="-14290"/>
                  <a:pt x="925764" y="-4074"/>
                  <a:pt x="1226730" y="0"/>
                </a:cubicBezTo>
                <a:cubicBezTo>
                  <a:pt x="1527696" y="4074"/>
                  <a:pt x="1512089" y="3998"/>
                  <a:pt x="1672814" y="0"/>
                </a:cubicBezTo>
                <a:cubicBezTo>
                  <a:pt x="1833539" y="-3998"/>
                  <a:pt x="2135692" y="20093"/>
                  <a:pt x="2286179" y="0"/>
                </a:cubicBezTo>
                <a:cubicBezTo>
                  <a:pt x="2436666" y="-20093"/>
                  <a:pt x="2781569" y="-19732"/>
                  <a:pt x="3150467" y="0"/>
                </a:cubicBezTo>
                <a:cubicBezTo>
                  <a:pt x="3519365" y="19732"/>
                  <a:pt x="3583927" y="4439"/>
                  <a:pt x="3847473" y="0"/>
                </a:cubicBezTo>
                <a:cubicBezTo>
                  <a:pt x="4111019" y="-4439"/>
                  <a:pt x="4454165" y="-11221"/>
                  <a:pt x="4628119" y="0"/>
                </a:cubicBezTo>
                <a:cubicBezTo>
                  <a:pt x="4802073" y="11221"/>
                  <a:pt x="5101691" y="12481"/>
                  <a:pt x="5241484" y="0"/>
                </a:cubicBezTo>
                <a:cubicBezTo>
                  <a:pt x="5381277" y="-12481"/>
                  <a:pt x="5661060" y="17492"/>
                  <a:pt x="5938490" y="0"/>
                </a:cubicBezTo>
                <a:cubicBezTo>
                  <a:pt x="6215920" y="-17492"/>
                  <a:pt x="6496028" y="7997"/>
                  <a:pt x="6802778" y="0"/>
                </a:cubicBezTo>
                <a:cubicBezTo>
                  <a:pt x="7109528" y="-7997"/>
                  <a:pt x="7085391" y="-804"/>
                  <a:pt x="7332502" y="0"/>
                </a:cubicBezTo>
                <a:cubicBezTo>
                  <a:pt x="7579613" y="804"/>
                  <a:pt x="7849185" y="-18611"/>
                  <a:pt x="8364071" y="0"/>
                </a:cubicBezTo>
                <a:cubicBezTo>
                  <a:pt x="8363025" y="14642"/>
                  <a:pt x="8362944" y="21778"/>
                  <a:pt x="8364071" y="36576"/>
                </a:cubicBezTo>
                <a:cubicBezTo>
                  <a:pt x="8180021" y="16219"/>
                  <a:pt x="7924611" y="51196"/>
                  <a:pt x="7750706" y="36576"/>
                </a:cubicBezTo>
                <a:cubicBezTo>
                  <a:pt x="7576801" y="21956"/>
                  <a:pt x="7397839" y="48018"/>
                  <a:pt x="7304622" y="36576"/>
                </a:cubicBezTo>
                <a:cubicBezTo>
                  <a:pt x="7211405" y="25134"/>
                  <a:pt x="6886438" y="3248"/>
                  <a:pt x="6607616" y="36576"/>
                </a:cubicBezTo>
                <a:cubicBezTo>
                  <a:pt x="6328794" y="69904"/>
                  <a:pt x="6199883" y="38656"/>
                  <a:pt x="6077892" y="36576"/>
                </a:cubicBezTo>
                <a:cubicBezTo>
                  <a:pt x="5955901" y="34496"/>
                  <a:pt x="5615609" y="60485"/>
                  <a:pt x="5380886" y="36576"/>
                </a:cubicBezTo>
                <a:cubicBezTo>
                  <a:pt x="5146163" y="12667"/>
                  <a:pt x="4947182" y="14305"/>
                  <a:pt x="4683880" y="36576"/>
                </a:cubicBezTo>
                <a:cubicBezTo>
                  <a:pt x="4420578" y="58847"/>
                  <a:pt x="4319651" y="47528"/>
                  <a:pt x="3986874" y="36576"/>
                </a:cubicBezTo>
                <a:cubicBezTo>
                  <a:pt x="3654097" y="25624"/>
                  <a:pt x="3570821" y="28686"/>
                  <a:pt x="3289868" y="36576"/>
                </a:cubicBezTo>
                <a:cubicBezTo>
                  <a:pt x="3008915" y="44466"/>
                  <a:pt x="2977304" y="7467"/>
                  <a:pt x="2676503" y="36576"/>
                </a:cubicBezTo>
                <a:cubicBezTo>
                  <a:pt x="2375702" y="65685"/>
                  <a:pt x="2156267" y="-352"/>
                  <a:pt x="1895856" y="36576"/>
                </a:cubicBezTo>
                <a:cubicBezTo>
                  <a:pt x="1635445" y="73504"/>
                  <a:pt x="1340511" y="49760"/>
                  <a:pt x="1198850" y="36576"/>
                </a:cubicBezTo>
                <a:cubicBezTo>
                  <a:pt x="1057189" y="23392"/>
                  <a:pt x="570556" y="84161"/>
                  <a:pt x="0" y="36576"/>
                </a:cubicBezTo>
                <a:cubicBezTo>
                  <a:pt x="1043" y="21830"/>
                  <a:pt x="239" y="12881"/>
                  <a:pt x="0" y="0"/>
                </a:cubicBezTo>
                <a:close/>
              </a:path>
              <a:path w="8364071" h="36576" stroke="0" extrusionOk="0">
                <a:moveTo>
                  <a:pt x="0" y="0"/>
                </a:moveTo>
                <a:cubicBezTo>
                  <a:pt x="280128" y="15504"/>
                  <a:pt x="464358" y="-6845"/>
                  <a:pt x="613365" y="0"/>
                </a:cubicBezTo>
                <a:cubicBezTo>
                  <a:pt x="762373" y="6845"/>
                  <a:pt x="844898" y="-16082"/>
                  <a:pt x="1059449" y="0"/>
                </a:cubicBezTo>
                <a:cubicBezTo>
                  <a:pt x="1274000" y="16082"/>
                  <a:pt x="1635241" y="-2129"/>
                  <a:pt x="1923736" y="0"/>
                </a:cubicBezTo>
                <a:cubicBezTo>
                  <a:pt x="2212231" y="2129"/>
                  <a:pt x="2261158" y="-13424"/>
                  <a:pt x="2537102" y="0"/>
                </a:cubicBezTo>
                <a:cubicBezTo>
                  <a:pt x="2813046" y="13424"/>
                  <a:pt x="2963030" y="20169"/>
                  <a:pt x="3150467" y="0"/>
                </a:cubicBezTo>
                <a:cubicBezTo>
                  <a:pt x="3337905" y="-20169"/>
                  <a:pt x="3585719" y="-950"/>
                  <a:pt x="4014754" y="0"/>
                </a:cubicBezTo>
                <a:cubicBezTo>
                  <a:pt x="4443789" y="950"/>
                  <a:pt x="4336978" y="-1147"/>
                  <a:pt x="4544479" y="0"/>
                </a:cubicBezTo>
                <a:cubicBezTo>
                  <a:pt x="4751981" y="1147"/>
                  <a:pt x="5084901" y="-15753"/>
                  <a:pt x="5408766" y="0"/>
                </a:cubicBezTo>
                <a:cubicBezTo>
                  <a:pt x="5732631" y="15753"/>
                  <a:pt x="6022996" y="41631"/>
                  <a:pt x="6273053" y="0"/>
                </a:cubicBezTo>
                <a:cubicBezTo>
                  <a:pt x="6523110" y="-41631"/>
                  <a:pt x="6774592" y="-34741"/>
                  <a:pt x="6970059" y="0"/>
                </a:cubicBezTo>
                <a:cubicBezTo>
                  <a:pt x="7165526" y="34741"/>
                  <a:pt x="7840419" y="36900"/>
                  <a:pt x="8364071" y="0"/>
                </a:cubicBezTo>
                <a:cubicBezTo>
                  <a:pt x="8364997" y="10376"/>
                  <a:pt x="8365526" y="23697"/>
                  <a:pt x="8364071" y="36576"/>
                </a:cubicBezTo>
                <a:cubicBezTo>
                  <a:pt x="8156140" y="36043"/>
                  <a:pt x="8058877" y="44954"/>
                  <a:pt x="7917987" y="36576"/>
                </a:cubicBezTo>
                <a:cubicBezTo>
                  <a:pt x="7777097" y="28198"/>
                  <a:pt x="7285608" y="59389"/>
                  <a:pt x="7053700" y="36576"/>
                </a:cubicBezTo>
                <a:cubicBezTo>
                  <a:pt x="6821792" y="13763"/>
                  <a:pt x="6646782" y="22949"/>
                  <a:pt x="6523975" y="36576"/>
                </a:cubicBezTo>
                <a:cubicBezTo>
                  <a:pt x="6401169" y="50203"/>
                  <a:pt x="6058722" y="25553"/>
                  <a:pt x="5826969" y="36576"/>
                </a:cubicBezTo>
                <a:cubicBezTo>
                  <a:pt x="5595216" y="47599"/>
                  <a:pt x="5309854" y="36756"/>
                  <a:pt x="4962682" y="36576"/>
                </a:cubicBezTo>
                <a:cubicBezTo>
                  <a:pt x="4615510" y="36396"/>
                  <a:pt x="4431096" y="6654"/>
                  <a:pt x="4265676" y="36576"/>
                </a:cubicBezTo>
                <a:cubicBezTo>
                  <a:pt x="4100256" y="66498"/>
                  <a:pt x="3943726" y="27160"/>
                  <a:pt x="3819592" y="36576"/>
                </a:cubicBezTo>
                <a:cubicBezTo>
                  <a:pt x="3695458" y="45992"/>
                  <a:pt x="3455102" y="48488"/>
                  <a:pt x="3289868" y="36576"/>
                </a:cubicBezTo>
                <a:cubicBezTo>
                  <a:pt x="3124634" y="24664"/>
                  <a:pt x="2679440" y="27040"/>
                  <a:pt x="2425581" y="36576"/>
                </a:cubicBezTo>
                <a:cubicBezTo>
                  <a:pt x="2171722" y="46112"/>
                  <a:pt x="1947959" y="2628"/>
                  <a:pt x="1728575" y="36576"/>
                </a:cubicBezTo>
                <a:cubicBezTo>
                  <a:pt x="1509191" y="70524"/>
                  <a:pt x="1444956" y="36569"/>
                  <a:pt x="1198850" y="36576"/>
                </a:cubicBezTo>
                <a:cubicBezTo>
                  <a:pt x="952745" y="36583"/>
                  <a:pt x="556341" y="74310"/>
                  <a:pt x="0" y="36576"/>
                </a:cubicBezTo>
                <a:cubicBezTo>
                  <a:pt x="989" y="25409"/>
                  <a:pt x="868" y="78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83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66039-A3AD-D206-B58D-3C65935F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 to Check for Accessibility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5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ea typeface="Cambria" panose="02040503050406030204" pitchFamily="18" charset="0"/>
              </a:rPr>
              <a:t>Tools to Check Websites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4" y="1376559"/>
            <a:ext cx="97691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WAVE</a:t>
            </a:r>
            <a:r>
              <a:rPr lang="en-US" sz="3200" dirty="0"/>
              <a:t> by WebAIM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Browser Extension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Displays code for webpage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Sa11y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Bookmarklet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Has Color Filter to simulate color blindness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5"/>
              </a:rPr>
              <a:t>Blackboard Ally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Scans weekly and offers a score for the site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Also found in HuskyCT Courses and Organizations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 separate training will be offered for this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Freeform: Shape 16">
            <a:extLst>
              <a:ext uri="{FF2B5EF4-FFF2-40B4-BE49-F238E27FC236}">
                <a16:creationId xmlns:a16="http://schemas.microsoft.com/office/drawing/2014/main" id="{42E37C0D-B31A-CF88-8782-F8DD921D7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94776" cy="1514103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ea typeface="Cambria" panose="02040503050406030204" pitchFamily="18" charset="0"/>
              </a:rPr>
              <a:t>Screen Readers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91536" y="1842535"/>
            <a:ext cx="4683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hlinkClick r:id="rId3"/>
              </a:rPr>
              <a:t>NVDA</a:t>
            </a:r>
            <a:endParaRPr lang="en-US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Free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Windows Only</a:t>
            </a:r>
            <a:br>
              <a:rPr lang="en-US" sz="3200"/>
            </a:br>
            <a:br>
              <a:rPr lang="en-US" sz="3200"/>
            </a:br>
            <a:endParaRPr lang="en-US" sz="3200"/>
          </a:p>
          <a:p>
            <a:r>
              <a:rPr lang="en-US" sz="3200">
                <a:hlinkClick r:id="rId4"/>
              </a:rPr>
              <a:t>Mac: </a:t>
            </a:r>
            <a:r>
              <a:rPr lang="en-US" sz="3200" err="1">
                <a:hlinkClick r:id="rId4"/>
              </a:rPr>
              <a:t>VoiceOver</a:t>
            </a: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60C17-DEAC-C71F-1ABD-F4D65F8FF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44" y="1752723"/>
            <a:ext cx="588568" cy="588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79A32-951A-E20C-8C93-230CFE9F0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87" y="1672711"/>
            <a:ext cx="1007849" cy="65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361470-0DE4-2972-184E-0970868B1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90" y="4132777"/>
            <a:ext cx="656189" cy="65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D084E1-660A-2836-AD36-1F0E9D43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96" y="4103014"/>
            <a:ext cx="656189" cy="65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80F2E6-2E40-EDBC-3843-53388E317A04}"/>
              </a:ext>
            </a:extLst>
          </p:cNvPr>
          <p:cNvSpPr txBox="1"/>
          <p:nvPr/>
        </p:nvSpPr>
        <p:spPr>
          <a:xfrm>
            <a:off x="5820154" y="1842535"/>
            <a:ext cx="5779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hlinkClick r:id="rId9"/>
              </a:rPr>
              <a:t>JAWS</a:t>
            </a:r>
            <a:endParaRPr lang="en-US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For purchase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Most popular screen reader</a:t>
            </a:r>
            <a:br>
              <a:rPr lang="en-US" sz="3200"/>
            </a:br>
            <a:br>
              <a:rPr lang="en-US" sz="3200"/>
            </a:br>
            <a:endParaRPr lang="en-US" sz="3200"/>
          </a:p>
          <a:p>
            <a:r>
              <a:rPr lang="en-US" sz="3200">
                <a:hlinkClick r:id="rId10"/>
              </a:rPr>
              <a:t>Windows: Narrator</a:t>
            </a:r>
            <a:endParaRPr lang="en-US" sz="3200"/>
          </a:p>
        </p:txBody>
      </p:sp>
      <p:sp>
        <p:nvSpPr>
          <p:cNvPr id="5" name="Freeform: Shape 16">
            <a:extLst>
              <a:ext uri="{FF2B5EF4-FFF2-40B4-BE49-F238E27FC236}">
                <a16:creationId xmlns:a16="http://schemas.microsoft.com/office/drawing/2014/main" id="{49A15EE1-EAD6-2852-E508-ECCBDA1C3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94776" cy="1514103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7F891-7B3A-7F3D-659F-8FC41D90E556}"/>
              </a:ext>
            </a:extLst>
          </p:cNvPr>
          <p:cNvSpPr txBox="1"/>
          <p:nvPr/>
        </p:nvSpPr>
        <p:spPr>
          <a:xfrm>
            <a:off x="838200" y="6016752"/>
            <a:ext cx="10107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</a:t>
            </a:r>
            <a:r>
              <a:rPr lang="en-US" sz="2000" dirty="0"/>
              <a:t>: A separate training will be available to demonstrate using screen readers for testing</a:t>
            </a:r>
          </a:p>
        </p:txBody>
      </p:sp>
    </p:spTree>
    <p:extLst>
      <p:ext uri="{BB962C8B-B14F-4D97-AF65-F5344CB8AC3E}">
        <p14:creationId xmlns:p14="http://schemas.microsoft.com/office/powerpoint/2010/main" val="41063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Tool to Check PDFs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56758" y="978698"/>
            <a:ext cx="3566160" cy="45719"/>
          </a:xfrm>
          <a:custGeom>
            <a:avLst/>
            <a:gdLst>
              <a:gd name="connsiteX0" fmla="*/ 0 w 3566160"/>
              <a:gd name="connsiteY0" fmla="*/ 0 h 45719"/>
              <a:gd name="connsiteX1" fmla="*/ 665683 w 3566160"/>
              <a:gd name="connsiteY1" fmla="*/ 0 h 45719"/>
              <a:gd name="connsiteX2" fmla="*/ 1295705 w 3566160"/>
              <a:gd name="connsiteY2" fmla="*/ 0 h 45719"/>
              <a:gd name="connsiteX3" fmla="*/ 1925726 w 3566160"/>
              <a:gd name="connsiteY3" fmla="*/ 0 h 45719"/>
              <a:gd name="connsiteX4" fmla="*/ 2413102 w 3566160"/>
              <a:gd name="connsiteY4" fmla="*/ 0 h 45719"/>
              <a:gd name="connsiteX5" fmla="*/ 2936138 w 3566160"/>
              <a:gd name="connsiteY5" fmla="*/ 0 h 45719"/>
              <a:gd name="connsiteX6" fmla="*/ 3566160 w 3566160"/>
              <a:gd name="connsiteY6" fmla="*/ 0 h 45719"/>
              <a:gd name="connsiteX7" fmla="*/ 3566160 w 3566160"/>
              <a:gd name="connsiteY7" fmla="*/ 45719 h 45719"/>
              <a:gd name="connsiteX8" fmla="*/ 2971800 w 3566160"/>
              <a:gd name="connsiteY8" fmla="*/ 45719 h 45719"/>
              <a:gd name="connsiteX9" fmla="*/ 2484425 w 3566160"/>
              <a:gd name="connsiteY9" fmla="*/ 45719 h 45719"/>
              <a:gd name="connsiteX10" fmla="*/ 1997050 w 3566160"/>
              <a:gd name="connsiteY10" fmla="*/ 45719 h 45719"/>
              <a:gd name="connsiteX11" fmla="*/ 1367028 w 3566160"/>
              <a:gd name="connsiteY11" fmla="*/ 45719 h 45719"/>
              <a:gd name="connsiteX12" fmla="*/ 843991 w 3566160"/>
              <a:gd name="connsiteY12" fmla="*/ 45719 h 45719"/>
              <a:gd name="connsiteX13" fmla="*/ 0 w 3566160"/>
              <a:gd name="connsiteY13" fmla="*/ 45719 h 45719"/>
              <a:gd name="connsiteX14" fmla="*/ 0 w 3566160"/>
              <a:gd name="connsiteY1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45719" fill="none" extrusionOk="0">
                <a:moveTo>
                  <a:pt x="0" y="0"/>
                </a:moveTo>
                <a:cubicBezTo>
                  <a:pt x="255333" y="-24997"/>
                  <a:pt x="523477" y="22112"/>
                  <a:pt x="665683" y="0"/>
                </a:cubicBezTo>
                <a:cubicBezTo>
                  <a:pt x="807889" y="-22112"/>
                  <a:pt x="989772" y="-2194"/>
                  <a:pt x="1295705" y="0"/>
                </a:cubicBezTo>
                <a:cubicBezTo>
                  <a:pt x="1601638" y="2194"/>
                  <a:pt x="1620121" y="-1789"/>
                  <a:pt x="1925726" y="0"/>
                </a:cubicBezTo>
                <a:cubicBezTo>
                  <a:pt x="2231331" y="1789"/>
                  <a:pt x="2188826" y="13242"/>
                  <a:pt x="2413102" y="0"/>
                </a:cubicBezTo>
                <a:cubicBezTo>
                  <a:pt x="2637378" y="-13242"/>
                  <a:pt x="2827851" y="14124"/>
                  <a:pt x="2936138" y="0"/>
                </a:cubicBezTo>
                <a:cubicBezTo>
                  <a:pt x="3044425" y="-14124"/>
                  <a:pt x="3426025" y="-10300"/>
                  <a:pt x="3566160" y="0"/>
                </a:cubicBezTo>
                <a:cubicBezTo>
                  <a:pt x="3565162" y="13870"/>
                  <a:pt x="3567275" y="28899"/>
                  <a:pt x="3566160" y="45719"/>
                </a:cubicBezTo>
                <a:cubicBezTo>
                  <a:pt x="3393987" y="19455"/>
                  <a:pt x="3182544" y="64610"/>
                  <a:pt x="2971800" y="45719"/>
                </a:cubicBezTo>
                <a:cubicBezTo>
                  <a:pt x="2761056" y="26828"/>
                  <a:pt x="2655962" y="55874"/>
                  <a:pt x="2484425" y="45719"/>
                </a:cubicBezTo>
                <a:cubicBezTo>
                  <a:pt x="2312889" y="35564"/>
                  <a:pt x="2237511" y="62088"/>
                  <a:pt x="1997050" y="45719"/>
                </a:cubicBezTo>
                <a:cubicBezTo>
                  <a:pt x="1756589" y="29350"/>
                  <a:pt x="1637414" y="51047"/>
                  <a:pt x="1367028" y="45719"/>
                </a:cubicBezTo>
                <a:cubicBezTo>
                  <a:pt x="1096642" y="40391"/>
                  <a:pt x="1099175" y="21419"/>
                  <a:pt x="843991" y="45719"/>
                </a:cubicBezTo>
                <a:cubicBezTo>
                  <a:pt x="588807" y="70019"/>
                  <a:pt x="214973" y="72944"/>
                  <a:pt x="0" y="45719"/>
                </a:cubicBezTo>
                <a:cubicBezTo>
                  <a:pt x="1128" y="27678"/>
                  <a:pt x="-933" y="14384"/>
                  <a:pt x="0" y="0"/>
                </a:cubicBezTo>
                <a:close/>
              </a:path>
              <a:path w="3566160" h="45719" stroke="0" extrusionOk="0">
                <a:moveTo>
                  <a:pt x="0" y="0"/>
                </a:moveTo>
                <a:cubicBezTo>
                  <a:pt x="168567" y="23516"/>
                  <a:pt x="346949" y="12409"/>
                  <a:pt x="558698" y="0"/>
                </a:cubicBezTo>
                <a:cubicBezTo>
                  <a:pt x="770447" y="-12409"/>
                  <a:pt x="899633" y="12543"/>
                  <a:pt x="1046074" y="0"/>
                </a:cubicBezTo>
                <a:cubicBezTo>
                  <a:pt x="1192515" y="-12543"/>
                  <a:pt x="1548298" y="10405"/>
                  <a:pt x="1711757" y="0"/>
                </a:cubicBezTo>
                <a:cubicBezTo>
                  <a:pt x="1875216" y="-10405"/>
                  <a:pt x="2091031" y="-9254"/>
                  <a:pt x="2270455" y="0"/>
                </a:cubicBezTo>
                <a:cubicBezTo>
                  <a:pt x="2449879" y="9254"/>
                  <a:pt x="2675329" y="352"/>
                  <a:pt x="2829154" y="0"/>
                </a:cubicBezTo>
                <a:cubicBezTo>
                  <a:pt x="2982979" y="-352"/>
                  <a:pt x="3244418" y="-16893"/>
                  <a:pt x="3566160" y="0"/>
                </a:cubicBezTo>
                <a:cubicBezTo>
                  <a:pt x="3567133" y="20926"/>
                  <a:pt x="3565141" y="36494"/>
                  <a:pt x="3566160" y="45719"/>
                </a:cubicBezTo>
                <a:cubicBezTo>
                  <a:pt x="3384441" y="26880"/>
                  <a:pt x="3203420" y="54134"/>
                  <a:pt x="2971800" y="45719"/>
                </a:cubicBezTo>
                <a:cubicBezTo>
                  <a:pt x="2740180" y="37304"/>
                  <a:pt x="2723309" y="23843"/>
                  <a:pt x="2484425" y="45719"/>
                </a:cubicBezTo>
                <a:cubicBezTo>
                  <a:pt x="2245541" y="67595"/>
                  <a:pt x="2170758" y="38295"/>
                  <a:pt x="1890065" y="45719"/>
                </a:cubicBezTo>
                <a:cubicBezTo>
                  <a:pt x="1609372" y="53143"/>
                  <a:pt x="1546680" y="67107"/>
                  <a:pt x="1295705" y="45719"/>
                </a:cubicBezTo>
                <a:cubicBezTo>
                  <a:pt x="1044730" y="24331"/>
                  <a:pt x="854443" y="22065"/>
                  <a:pt x="737006" y="45719"/>
                </a:cubicBezTo>
                <a:cubicBezTo>
                  <a:pt x="619569" y="69373"/>
                  <a:pt x="358133" y="53125"/>
                  <a:pt x="0" y="45719"/>
                </a:cubicBezTo>
                <a:cubicBezTo>
                  <a:pt x="908" y="29546"/>
                  <a:pt x="-2202" y="1142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4" y="1376559"/>
            <a:ext cx="97691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PDF Accessibility Checker: PAC 2021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Windows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Acrobat Pro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Doesn’t check reading order or color contrast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Only knows what it knows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Has OCR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Very technical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Freeform: Shape 16">
            <a:extLst>
              <a:ext uri="{FF2B5EF4-FFF2-40B4-BE49-F238E27FC236}">
                <a16:creationId xmlns:a16="http://schemas.microsoft.com/office/drawing/2014/main" id="{64EB6B06-DADA-EE03-90EF-DE26304D7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94776" cy="1514103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3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Upcoming Trainings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5558" y="978698"/>
            <a:ext cx="4114800" cy="45719"/>
          </a:xfrm>
          <a:custGeom>
            <a:avLst/>
            <a:gdLst>
              <a:gd name="connsiteX0" fmla="*/ 0 w 4114800"/>
              <a:gd name="connsiteY0" fmla="*/ 0 h 45719"/>
              <a:gd name="connsiteX1" fmla="*/ 768096 w 4114800"/>
              <a:gd name="connsiteY1" fmla="*/ 0 h 45719"/>
              <a:gd name="connsiteX2" fmla="*/ 1495044 w 4114800"/>
              <a:gd name="connsiteY2" fmla="*/ 0 h 45719"/>
              <a:gd name="connsiteX3" fmla="*/ 2221992 w 4114800"/>
              <a:gd name="connsiteY3" fmla="*/ 0 h 45719"/>
              <a:gd name="connsiteX4" fmla="*/ 2784348 w 4114800"/>
              <a:gd name="connsiteY4" fmla="*/ 0 h 45719"/>
              <a:gd name="connsiteX5" fmla="*/ 3387852 w 4114800"/>
              <a:gd name="connsiteY5" fmla="*/ 0 h 45719"/>
              <a:gd name="connsiteX6" fmla="*/ 4114800 w 4114800"/>
              <a:gd name="connsiteY6" fmla="*/ 0 h 45719"/>
              <a:gd name="connsiteX7" fmla="*/ 4114800 w 4114800"/>
              <a:gd name="connsiteY7" fmla="*/ 45719 h 45719"/>
              <a:gd name="connsiteX8" fmla="*/ 3429000 w 4114800"/>
              <a:gd name="connsiteY8" fmla="*/ 45719 h 45719"/>
              <a:gd name="connsiteX9" fmla="*/ 2866644 w 4114800"/>
              <a:gd name="connsiteY9" fmla="*/ 45719 h 45719"/>
              <a:gd name="connsiteX10" fmla="*/ 2304288 w 4114800"/>
              <a:gd name="connsiteY10" fmla="*/ 45719 h 45719"/>
              <a:gd name="connsiteX11" fmla="*/ 1577340 w 4114800"/>
              <a:gd name="connsiteY11" fmla="*/ 45719 h 45719"/>
              <a:gd name="connsiteX12" fmla="*/ 973836 w 4114800"/>
              <a:gd name="connsiteY12" fmla="*/ 45719 h 45719"/>
              <a:gd name="connsiteX13" fmla="*/ 0 w 4114800"/>
              <a:gd name="connsiteY13" fmla="*/ 45719 h 45719"/>
              <a:gd name="connsiteX14" fmla="*/ 0 w 4114800"/>
              <a:gd name="connsiteY1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45719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3802" y="13870"/>
                  <a:pt x="4115915" y="28899"/>
                  <a:pt x="4114800" y="45719"/>
                </a:cubicBezTo>
                <a:cubicBezTo>
                  <a:pt x="3910038" y="65175"/>
                  <a:pt x="3683432" y="23462"/>
                  <a:pt x="3429000" y="45719"/>
                </a:cubicBezTo>
                <a:cubicBezTo>
                  <a:pt x="3174568" y="67976"/>
                  <a:pt x="3085815" y="71597"/>
                  <a:pt x="2866644" y="45719"/>
                </a:cubicBezTo>
                <a:cubicBezTo>
                  <a:pt x="2647473" y="19841"/>
                  <a:pt x="2580474" y="58769"/>
                  <a:pt x="2304288" y="45719"/>
                </a:cubicBezTo>
                <a:cubicBezTo>
                  <a:pt x="2028102" y="32669"/>
                  <a:pt x="1863008" y="25430"/>
                  <a:pt x="1577340" y="45719"/>
                </a:cubicBezTo>
                <a:cubicBezTo>
                  <a:pt x="1291672" y="66008"/>
                  <a:pt x="1243931" y="37324"/>
                  <a:pt x="973836" y="45719"/>
                </a:cubicBezTo>
                <a:cubicBezTo>
                  <a:pt x="703741" y="54114"/>
                  <a:pt x="317656" y="21521"/>
                  <a:pt x="0" y="45719"/>
                </a:cubicBezTo>
                <a:cubicBezTo>
                  <a:pt x="1128" y="27678"/>
                  <a:pt x="-933" y="14384"/>
                  <a:pt x="0" y="0"/>
                </a:cubicBezTo>
                <a:close/>
              </a:path>
              <a:path w="4114800" h="45719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5773" y="20926"/>
                  <a:pt x="4113781" y="36494"/>
                  <a:pt x="4114800" y="45719"/>
                </a:cubicBezTo>
                <a:cubicBezTo>
                  <a:pt x="3968901" y="36024"/>
                  <a:pt x="3623428" y="44990"/>
                  <a:pt x="3429000" y="45719"/>
                </a:cubicBezTo>
                <a:cubicBezTo>
                  <a:pt x="3234572" y="46448"/>
                  <a:pt x="3085079" y="69235"/>
                  <a:pt x="2866644" y="45719"/>
                </a:cubicBezTo>
                <a:cubicBezTo>
                  <a:pt x="2648209" y="22203"/>
                  <a:pt x="2451737" y="52011"/>
                  <a:pt x="2180844" y="45719"/>
                </a:cubicBezTo>
                <a:cubicBezTo>
                  <a:pt x="1909951" y="39427"/>
                  <a:pt x="1681589" y="39675"/>
                  <a:pt x="1495044" y="45719"/>
                </a:cubicBezTo>
                <a:cubicBezTo>
                  <a:pt x="1308499" y="51763"/>
                  <a:pt x="1136614" y="49220"/>
                  <a:pt x="850392" y="45719"/>
                </a:cubicBezTo>
                <a:cubicBezTo>
                  <a:pt x="564170" y="42218"/>
                  <a:pt x="210636" y="82132"/>
                  <a:pt x="0" y="45719"/>
                </a:cubicBezTo>
                <a:cubicBezTo>
                  <a:pt x="908" y="29546"/>
                  <a:pt x="-2202" y="1142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C3DAF-394B-6D8C-1EDC-235232EFF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7827"/>
              </p:ext>
            </p:extLst>
          </p:nvPr>
        </p:nvGraphicFramePr>
        <p:xfrm>
          <a:off x="935558" y="1376559"/>
          <a:ext cx="10181621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7495">
                  <a:extLst>
                    <a:ext uri="{9D8B030D-6E8A-4147-A177-3AD203B41FA5}">
                      <a16:colId xmlns:a16="http://schemas.microsoft.com/office/drawing/2014/main" val="2638827125"/>
                    </a:ext>
                  </a:extLst>
                </a:gridCol>
                <a:gridCol w="3947495">
                  <a:extLst>
                    <a:ext uri="{9D8B030D-6E8A-4147-A177-3AD203B41FA5}">
                      <a16:colId xmlns:a16="http://schemas.microsoft.com/office/drawing/2014/main" val="1792144020"/>
                    </a:ext>
                  </a:extLst>
                </a:gridCol>
                <a:gridCol w="2286631">
                  <a:extLst>
                    <a:ext uri="{9D8B030D-6E8A-4147-A177-3AD203B41FA5}">
                      <a16:colId xmlns:a16="http://schemas.microsoft.com/office/drawing/2014/main" val="223237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Training Session with Registration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Date and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180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hlinkClick r:id="rId3"/>
                        </a:rPr>
                        <a:t>Accessible Colors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Tuesday, June 11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4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hlinkClick r:id="rId4"/>
                        </a:rPr>
                        <a:t>Accessible Images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Tuesday, June 11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07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hlinkClick r:id="rId5"/>
                        </a:rPr>
                        <a:t>Accessible Websites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Thursday, June 13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5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hlinkClick r:id="rId6"/>
                        </a:rPr>
                        <a:t>Accessible Word Documents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Thursday, June 13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hlinkClick r:id="rId7"/>
                        </a:rPr>
                        <a:t>Accessible PowerPoint Presentations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Tuesday, June 25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90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hlinkClick r:id="rId8"/>
                        </a:rPr>
                        <a:t>Testing for Accessibility on Websites (keyboard, screen reader)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Tuesday, June 25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7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hlinkClick r:id="rId9"/>
                        </a:rPr>
                        <a:t>Accessible PDFs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Thursday, June 27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8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hlinkClick r:id="rId10"/>
                        </a:rPr>
                        <a:t>Blackboard Ally for Courses/Organizations and Websites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Thursday, June 27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36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93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with Low Contrast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42823 w 3383280"/>
              <a:gd name="connsiteY1" fmla="*/ 0 h 18288"/>
              <a:gd name="connsiteX2" fmla="*/ 1319479 w 3383280"/>
              <a:gd name="connsiteY2" fmla="*/ 0 h 18288"/>
              <a:gd name="connsiteX3" fmla="*/ 2029968 w 3383280"/>
              <a:gd name="connsiteY3" fmla="*/ 0 h 18288"/>
              <a:gd name="connsiteX4" fmla="*/ 2740457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638958 w 3383280"/>
              <a:gd name="connsiteY7" fmla="*/ 18288 h 18288"/>
              <a:gd name="connsiteX8" fmla="*/ 1894637 w 3383280"/>
              <a:gd name="connsiteY8" fmla="*/ 18288 h 18288"/>
              <a:gd name="connsiteX9" fmla="*/ 1217981 w 3383280"/>
              <a:gd name="connsiteY9" fmla="*/ 18288 h 18288"/>
              <a:gd name="connsiteX10" fmla="*/ 0 w 3383280"/>
              <a:gd name="connsiteY10" fmla="*/ 18288 h 18288"/>
              <a:gd name="connsiteX11" fmla="*/ 0 w 338328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571" y="8157"/>
                  <a:pt x="3382867" y="12125"/>
                  <a:pt x="3383280" y="18288"/>
                </a:cubicBezTo>
                <a:cubicBezTo>
                  <a:pt x="3088851" y="22807"/>
                  <a:pt x="2966759" y="54545"/>
                  <a:pt x="2638958" y="18288"/>
                </a:cubicBezTo>
                <a:cubicBezTo>
                  <a:pt x="2311157" y="-17969"/>
                  <a:pt x="2123847" y="31353"/>
                  <a:pt x="1894637" y="18288"/>
                </a:cubicBezTo>
                <a:cubicBezTo>
                  <a:pt x="1665427" y="5223"/>
                  <a:pt x="1424813" y="39238"/>
                  <a:pt x="1217981" y="18288"/>
                </a:cubicBezTo>
                <a:cubicBezTo>
                  <a:pt x="1011149" y="-2662"/>
                  <a:pt x="538241" y="1648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016" y="4493"/>
                  <a:pt x="3383664" y="9472"/>
                  <a:pt x="3383280" y="18288"/>
                </a:cubicBezTo>
                <a:cubicBezTo>
                  <a:pt x="3246258" y="-14461"/>
                  <a:pt x="2915318" y="18349"/>
                  <a:pt x="2706624" y="18288"/>
                </a:cubicBezTo>
                <a:cubicBezTo>
                  <a:pt x="2497930" y="18227"/>
                  <a:pt x="2314501" y="-9628"/>
                  <a:pt x="1962302" y="18288"/>
                </a:cubicBezTo>
                <a:cubicBezTo>
                  <a:pt x="1610103" y="46204"/>
                  <a:pt x="1607990" y="16822"/>
                  <a:pt x="1387145" y="18288"/>
                </a:cubicBezTo>
                <a:cubicBezTo>
                  <a:pt x="1166300" y="19754"/>
                  <a:pt x="856166" y="18636"/>
                  <a:pt x="710489" y="18288"/>
                </a:cubicBezTo>
                <a:cubicBezTo>
                  <a:pt x="564812" y="17940"/>
                  <a:pt x="236809" y="53436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shot comparing inaccessible text that has low contrast to text that is accessible with high contrast.">
            <a:extLst>
              <a:ext uri="{FF2B5EF4-FFF2-40B4-BE49-F238E27FC236}">
                <a16:creationId xmlns:a16="http://schemas.microsoft.com/office/drawing/2014/main" id="{9C32D17F-6CCD-0ADD-D5F3-88F37D7A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87820"/>
            <a:ext cx="9753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762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10081635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Only Using Color to Convey Information:  Red/Green Deficiency</a:t>
            </a:r>
          </a:p>
        </p:txBody>
      </p:sp>
      <p:pic>
        <p:nvPicPr>
          <p:cNvPr id="6" name="Picture 5" descr="Inaccessible pie chart using only color to convey information.">
            <a:extLst>
              <a:ext uri="{FF2B5EF4-FFF2-40B4-BE49-F238E27FC236}">
                <a16:creationId xmlns:a16="http://schemas.microsoft.com/office/drawing/2014/main" id="{61931EF9-54B4-F6E6-9220-FA301E24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64" y="1560609"/>
            <a:ext cx="4582397" cy="460169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he same inaccessible pie chart using only color to convey information and what is looks like to someone with Red/Green deficiency.">
            <a:extLst>
              <a:ext uri="{FF2B5EF4-FFF2-40B4-BE49-F238E27FC236}">
                <a16:creationId xmlns:a16="http://schemas.microsoft.com/office/drawing/2014/main" id="{FCBA47DE-206A-8168-A0E8-6DCC4C632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461" y="1560609"/>
            <a:ext cx="4446562" cy="459890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08E66D37-87F7-D7C5-E77E-96918780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858000" cy="18288"/>
          </a:xfrm>
          <a:custGeom>
            <a:avLst/>
            <a:gdLst>
              <a:gd name="connsiteX0" fmla="*/ 0 w 6858000"/>
              <a:gd name="connsiteY0" fmla="*/ 0 h 18288"/>
              <a:gd name="connsiteX1" fmla="*/ 685800 w 6858000"/>
              <a:gd name="connsiteY1" fmla="*/ 0 h 18288"/>
              <a:gd name="connsiteX2" fmla="*/ 1371600 w 6858000"/>
              <a:gd name="connsiteY2" fmla="*/ 0 h 18288"/>
              <a:gd name="connsiteX3" fmla="*/ 2057400 w 6858000"/>
              <a:gd name="connsiteY3" fmla="*/ 0 h 18288"/>
              <a:gd name="connsiteX4" fmla="*/ 2880360 w 6858000"/>
              <a:gd name="connsiteY4" fmla="*/ 0 h 18288"/>
              <a:gd name="connsiteX5" fmla="*/ 3634740 w 6858000"/>
              <a:gd name="connsiteY5" fmla="*/ 0 h 18288"/>
              <a:gd name="connsiteX6" fmla="*/ 4114800 w 6858000"/>
              <a:gd name="connsiteY6" fmla="*/ 0 h 18288"/>
              <a:gd name="connsiteX7" fmla="*/ 4732020 w 6858000"/>
              <a:gd name="connsiteY7" fmla="*/ 0 h 18288"/>
              <a:gd name="connsiteX8" fmla="*/ 5554980 w 6858000"/>
              <a:gd name="connsiteY8" fmla="*/ 0 h 18288"/>
              <a:gd name="connsiteX9" fmla="*/ 6240780 w 6858000"/>
              <a:gd name="connsiteY9" fmla="*/ 0 h 18288"/>
              <a:gd name="connsiteX10" fmla="*/ 6858000 w 6858000"/>
              <a:gd name="connsiteY10" fmla="*/ 0 h 18288"/>
              <a:gd name="connsiteX11" fmla="*/ 6858000 w 6858000"/>
              <a:gd name="connsiteY11" fmla="*/ 18288 h 18288"/>
              <a:gd name="connsiteX12" fmla="*/ 6309360 w 6858000"/>
              <a:gd name="connsiteY12" fmla="*/ 18288 h 18288"/>
              <a:gd name="connsiteX13" fmla="*/ 5486400 w 6858000"/>
              <a:gd name="connsiteY13" fmla="*/ 18288 h 18288"/>
              <a:gd name="connsiteX14" fmla="*/ 4937760 w 6858000"/>
              <a:gd name="connsiteY14" fmla="*/ 18288 h 18288"/>
              <a:gd name="connsiteX15" fmla="*/ 4457700 w 6858000"/>
              <a:gd name="connsiteY15" fmla="*/ 18288 h 18288"/>
              <a:gd name="connsiteX16" fmla="*/ 3977640 w 6858000"/>
              <a:gd name="connsiteY16" fmla="*/ 18288 h 18288"/>
              <a:gd name="connsiteX17" fmla="*/ 3223260 w 6858000"/>
              <a:gd name="connsiteY17" fmla="*/ 18288 h 18288"/>
              <a:gd name="connsiteX18" fmla="*/ 2743200 w 6858000"/>
              <a:gd name="connsiteY18" fmla="*/ 18288 h 18288"/>
              <a:gd name="connsiteX19" fmla="*/ 2057400 w 6858000"/>
              <a:gd name="connsiteY19" fmla="*/ 18288 h 18288"/>
              <a:gd name="connsiteX20" fmla="*/ 1508760 w 6858000"/>
              <a:gd name="connsiteY20" fmla="*/ 18288 h 18288"/>
              <a:gd name="connsiteX21" fmla="*/ 822960 w 6858000"/>
              <a:gd name="connsiteY21" fmla="*/ 18288 h 18288"/>
              <a:gd name="connsiteX22" fmla="*/ 0 w 6858000"/>
              <a:gd name="connsiteY22" fmla="*/ 18288 h 18288"/>
              <a:gd name="connsiteX23" fmla="*/ 0 w 685800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0" h="18288" fill="none" extrusionOk="0">
                <a:moveTo>
                  <a:pt x="0" y="0"/>
                </a:moveTo>
                <a:cubicBezTo>
                  <a:pt x="142519" y="-31466"/>
                  <a:pt x="352552" y="-1194"/>
                  <a:pt x="685800" y="0"/>
                </a:cubicBezTo>
                <a:cubicBezTo>
                  <a:pt x="1019048" y="1194"/>
                  <a:pt x="1111398" y="-15486"/>
                  <a:pt x="1371600" y="0"/>
                </a:cubicBezTo>
                <a:cubicBezTo>
                  <a:pt x="1631802" y="15486"/>
                  <a:pt x="1897970" y="-15291"/>
                  <a:pt x="2057400" y="0"/>
                </a:cubicBezTo>
                <a:cubicBezTo>
                  <a:pt x="2216830" y="15291"/>
                  <a:pt x="2470092" y="-2795"/>
                  <a:pt x="2880360" y="0"/>
                </a:cubicBezTo>
                <a:cubicBezTo>
                  <a:pt x="3290628" y="2795"/>
                  <a:pt x="3316499" y="14329"/>
                  <a:pt x="3634740" y="0"/>
                </a:cubicBezTo>
                <a:cubicBezTo>
                  <a:pt x="3952981" y="-14329"/>
                  <a:pt x="4010715" y="19462"/>
                  <a:pt x="4114800" y="0"/>
                </a:cubicBezTo>
                <a:cubicBezTo>
                  <a:pt x="4218885" y="-19462"/>
                  <a:pt x="4492225" y="30025"/>
                  <a:pt x="4732020" y="0"/>
                </a:cubicBezTo>
                <a:cubicBezTo>
                  <a:pt x="4971815" y="-30025"/>
                  <a:pt x="5307966" y="-21222"/>
                  <a:pt x="5554980" y="0"/>
                </a:cubicBezTo>
                <a:cubicBezTo>
                  <a:pt x="5801994" y="21222"/>
                  <a:pt x="5944822" y="-4322"/>
                  <a:pt x="6240780" y="0"/>
                </a:cubicBezTo>
                <a:cubicBezTo>
                  <a:pt x="6536738" y="4322"/>
                  <a:pt x="6732653" y="-11498"/>
                  <a:pt x="6858000" y="0"/>
                </a:cubicBezTo>
                <a:cubicBezTo>
                  <a:pt x="6858199" y="6953"/>
                  <a:pt x="6858451" y="11564"/>
                  <a:pt x="6858000" y="18288"/>
                </a:cubicBezTo>
                <a:cubicBezTo>
                  <a:pt x="6743070" y="-3272"/>
                  <a:pt x="6434153" y="13193"/>
                  <a:pt x="6309360" y="18288"/>
                </a:cubicBezTo>
                <a:cubicBezTo>
                  <a:pt x="6184567" y="23383"/>
                  <a:pt x="5824483" y="53684"/>
                  <a:pt x="5486400" y="18288"/>
                </a:cubicBezTo>
                <a:cubicBezTo>
                  <a:pt x="5148317" y="-17108"/>
                  <a:pt x="5150407" y="6971"/>
                  <a:pt x="4937760" y="18288"/>
                </a:cubicBezTo>
                <a:cubicBezTo>
                  <a:pt x="4725113" y="29605"/>
                  <a:pt x="4616128" y="2580"/>
                  <a:pt x="4457700" y="18288"/>
                </a:cubicBezTo>
                <a:cubicBezTo>
                  <a:pt x="4299272" y="33996"/>
                  <a:pt x="4178797" y="33113"/>
                  <a:pt x="3977640" y="18288"/>
                </a:cubicBezTo>
                <a:cubicBezTo>
                  <a:pt x="3776483" y="3463"/>
                  <a:pt x="3584527" y="28959"/>
                  <a:pt x="3223260" y="18288"/>
                </a:cubicBezTo>
                <a:cubicBezTo>
                  <a:pt x="2861993" y="7617"/>
                  <a:pt x="2982474" y="31905"/>
                  <a:pt x="2743200" y="18288"/>
                </a:cubicBezTo>
                <a:cubicBezTo>
                  <a:pt x="2503926" y="4671"/>
                  <a:pt x="2380079" y="19099"/>
                  <a:pt x="2057400" y="18288"/>
                </a:cubicBezTo>
                <a:cubicBezTo>
                  <a:pt x="1734721" y="17477"/>
                  <a:pt x="1641692" y="-3069"/>
                  <a:pt x="1508760" y="18288"/>
                </a:cubicBezTo>
                <a:cubicBezTo>
                  <a:pt x="1375828" y="39645"/>
                  <a:pt x="998864" y="46710"/>
                  <a:pt x="822960" y="18288"/>
                </a:cubicBezTo>
                <a:cubicBezTo>
                  <a:pt x="647056" y="-10134"/>
                  <a:pt x="288113" y="-5265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858000" h="18288" stroke="0" extrusionOk="0">
                <a:moveTo>
                  <a:pt x="0" y="0"/>
                </a:moveTo>
                <a:cubicBezTo>
                  <a:pt x="216843" y="-20794"/>
                  <a:pt x="480209" y="20192"/>
                  <a:pt x="617220" y="0"/>
                </a:cubicBezTo>
                <a:cubicBezTo>
                  <a:pt x="754231" y="-20192"/>
                  <a:pt x="898518" y="-2164"/>
                  <a:pt x="1097280" y="0"/>
                </a:cubicBezTo>
                <a:cubicBezTo>
                  <a:pt x="1296042" y="2164"/>
                  <a:pt x="1512360" y="-37615"/>
                  <a:pt x="1920240" y="0"/>
                </a:cubicBezTo>
                <a:cubicBezTo>
                  <a:pt x="2328120" y="37615"/>
                  <a:pt x="2312100" y="-18954"/>
                  <a:pt x="2537460" y="0"/>
                </a:cubicBezTo>
                <a:cubicBezTo>
                  <a:pt x="2762820" y="18954"/>
                  <a:pt x="3027585" y="28618"/>
                  <a:pt x="3154680" y="0"/>
                </a:cubicBezTo>
                <a:cubicBezTo>
                  <a:pt x="3281775" y="-28618"/>
                  <a:pt x="3624758" y="-1565"/>
                  <a:pt x="3977640" y="0"/>
                </a:cubicBezTo>
                <a:cubicBezTo>
                  <a:pt x="4330522" y="1565"/>
                  <a:pt x="4348906" y="-10989"/>
                  <a:pt x="4526280" y="0"/>
                </a:cubicBezTo>
                <a:cubicBezTo>
                  <a:pt x="4703654" y="10989"/>
                  <a:pt x="5027609" y="39291"/>
                  <a:pt x="5349240" y="0"/>
                </a:cubicBezTo>
                <a:cubicBezTo>
                  <a:pt x="5670871" y="-39291"/>
                  <a:pt x="5881673" y="-12119"/>
                  <a:pt x="6172200" y="0"/>
                </a:cubicBezTo>
                <a:cubicBezTo>
                  <a:pt x="6462727" y="12119"/>
                  <a:pt x="6640797" y="-28229"/>
                  <a:pt x="6858000" y="0"/>
                </a:cubicBezTo>
                <a:cubicBezTo>
                  <a:pt x="6857626" y="4865"/>
                  <a:pt x="6857947" y="13608"/>
                  <a:pt x="6858000" y="18288"/>
                </a:cubicBezTo>
                <a:cubicBezTo>
                  <a:pt x="6680795" y="46489"/>
                  <a:pt x="6282972" y="-13873"/>
                  <a:pt x="6103620" y="18288"/>
                </a:cubicBezTo>
                <a:cubicBezTo>
                  <a:pt x="5924268" y="50449"/>
                  <a:pt x="5461327" y="3952"/>
                  <a:pt x="5280660" y="18288"/>
                </a:cubicBezTo>
                <a:cubicBezTo>
                  <a:pt x="5099993" y="32624"/>
                  <a:pt x="4862715" y="50635"/>
                  <a:pt x="4457700" y="18288"/>
                </a:cubicBezTo>
                <a:cubicBezTo>
                  <a:pt x="4052685" y="-14059"/>
                  <a:pt x="4056664" y="16117"/>
                  <a:pt x="3909060" y="18288"/>
                </a:cubicBezTo>
                <a:cubicBezTo>
                  <a:pt x="3761456" y="20459"/>
                  <a:pt x="3549928" y="-1125"/>
                  <a:pt x="3223260" y="18288"/>
                </a:cubicBezTo>
                <a:cubicBezTo>
                  <a:pt x="2896592" y="37701"/>
                  <a:pt x="2705330" y="-19172"/>
                  <a:pt x="2400300" y="18288"/>
                </a:cubicBezTo>
                <a:cubicBezTo>
                  <a:pt x="2095270" y="55748"/>
                  <a:pt x="1935263" y="-6552"/>
                  <a:pt x="1714500" y="18288"/>
                </a:cubicBezTo>
                <a:cubicBezTo>
                  <a:pt x="1493737" y="43128"/>
                  <a:pt x="1434598" y="18080"/>
                  <a:pt x="1234440" y="18288"/>
                </a:cubicBezTo>
                <a:cubicBezTo>
                  <a:pt x="1034282" y="18496"/>
                  <a:pt x="861764" y="44393"/>
                  <a:pt x="685800" y="18288"/>
                </a:cubicBezTo>
                <a:cubicBezTo>
                  <a:pt x="509836" y="-7817"/>
                  <a:pt x="217725" y="11230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/>
              <a:t>Accessible Pie Chart – Red/Green Deficiency</a:t>
            </a:r>
          </a:p>
        </p:txBody>
      </p:sp>
      <p:pic>
        <p:nvPicPr>
          <p:cNvPr id="6" name="Picture 5" descr="Accessible pie chart using color and words to convey information.">
            <a:extLst>
              <a:ext uri="{FF2B5EF4-FFF2-40B4-BE49-F238E27FC236}">
                <a16:creationId xmlns:a16="http://schemas.microsoft.com/office/drawing/2014/main" id="{61931EF9-54B4-F6E6-9220-FA301E24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995" y="1560609"/>
            <a:ext cx="4533735" cy="460169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he same accessible pie chart using color and words to convey information and what is looks like to someone with Red/Green deficiency.">
            <a:extLst>
              <a:ext uri="{FF2B5EF4-FFF2-40B4-BE49-F238E27FC236}">
                <a16:creationId xmlns:a16="http://schemas.microsoft.com/office/drawing/2014/main" id="{FCBA47DE-206A-8168-A0E8-6DCC4C632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61" y="1658795"/>
            <a:ext cx="4446562" cy="440253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583680" cy="18288"/>
          </a:xfrm>
          <a:custGeom>
            <a:avLst/>
            <a:gdLst>
              <a:gd name="connsiteX0" fmla="*/ 0 w 6583680"/>
              <a:gd name="connsiteY0" fmla="*/ 0 h 18288"/>
              <a:gd name="connsiteX1" fmla="*/ 658368 w 6583680"/>
              <a:gd name="connsiteY1" fmla="*/ 0 h 18288"/>
              <a:gd name="connsiteX2" fmla="*/ 1316736 w 6583680"/>
              <a:gd name="connsiteY2" fmla="*/ 0 h 18288"/>
              <a:gd name="connsiteX3" fmla="*/ 1975104 w 6583680"/>
              <a:gd name="connsiteY3" fmla="*/ 0 h 18288"/>
              <a:gd name="connsiteX4" fmla="*/ 2765146 w 6583680"/>
              <a:gd name="connsiteY4" fmla="*/ 0 h 18288"/>
              <a:gd name="connsiteX5" fmla="*/ 3489350 w 6583680"/>
              <a:gd name="connsiteY5" fmla="*/ 0 h 18288"/>
              <a:gd name="connsiteX6" fmla="*/ 3950208 w 6583680"/>
              <a:gd name="connsiteY6" fmla="*/ 0 h 18288"/>
              <a:gd name="connsiteX7" fmla="*/ 4542739 w 6583680"/>
              <a:gd name="connsiteY7" fmla="*/ 0 h 18288"/>
              <a:gd name="connsiteX8" fmla="*/ 5332781 w 6583680"/>
              <a:gd name="connsiteY8" fmla="*/ 0 h 18288"/>
              <a:gd name="connsiteX9" fmla="*/ 5991149 w 6583680"/>
              <a:gd name="connsiteY9" fmla="*/ 0 h 18288"/>
              <a:gd name="connsiteX10" fmla="*/ 6583680 w 6583680"/>
              <a:gd name="connsiteY10" fmla="*/ 0 h 18288"/>
              <a:gd name="connsiteX11" fmla="*/ 6583680 w 6583680"/>
              <a:gd name="connsiteY11" fmla="*/ 18288 h 18288"/>
              <a:gd name="connsiteX12" fmla="*/ 6056986 w 6583680"/>
              <a:gd name="connsiteY12" fmla="*/ 18288 h 18288"/>
              <a:gd name="connsiteX13" fmla="*/ 5266944 w 6583680"/>
              <a:gd name="connsiteY13" fmla="*/ 18288 h 18288"/>
              <a:gd name="connsiteX14" fmla="*/ 4740250 w 6583680"/>
              <a:gd name="connsiteY14" fmla="*/ 18288 h 18288"/>
              <a:gd name="connsiteX15" fmla="*/ 4279392 w 6583680"/>
              <a:gd name="connsiteY15" fmla="*/ 18288 h 18288"/>
              <a:gd name="connsiteX16" fmla="*/ 3818534 w 6583680"/>
              <a:gd name="connsiteY16" fmla="*/ 18288 h 18288"/>
              <a:gd name="connsiteX17" fmla="*/ 3094330 w 6583680"/>
              <a:gd name="connsiteY17" fmla="*/ 18288 h 18288"/>
              <a:gd name="connsiteX18" fmla="*/ 2633472 w 6583680"/>
              <a:gd name="connsiteY18" fmla="*/ 18288 h 18288"/>
              <a:gd name="connsiteX19" fmla="*/ 1975104 w 6583680"/>
              <a:gd name="connsiteY19" fmla="*/ 18288 h 18288"/>
              <a:gd name="connsiteX20" fmla="*/ 1448410 w 6583680"/>
              <a:gd name="connsiteY20" fmla="*/ 18288 h 18288"/>
              <a:gd name="connsiteX21" fmla="*/ 790042 w 6583680"/>
              <a:gd name="connsiteY21" fmla="*/ 18288 h 18288"/>
              <a:gd name="connsiteX22" fmla="*/ 0 w 6583680"/>
              <a:gd name="connsiteY22" fmla="*/ 18288 h 18288"/>
              <a:gd name="connsiteX23" fmla="*/ 0 w 658368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83680" h="18288" fill="none" extrusionOk="0">
                <a:moveTo>
                  <a:pt x="0" y="0"/>
                </a:moveTo>
                <a:cubicBezTo>
                  <a:pt x="153336" y="-10892"/>
                  <a:pt x="519672" y="2921"/>
                  <a:pt x="658368" y="0"/>
                </a:cubicBezTo>
                <a:cubicBezTo>
                  <a:pt x="797064" y="-2921"/>
                  <a:pt x="1118918" y="-19601"/>
                  <a:pt x="1316736" y="0"/>
                </a:cubicBezTo>
                <a:cubicBezTo>
                  <a:pt x="1514554" y="19601"/>
                  <a:pt x="1664478" y="29972"/>
                  <a:pt x="1975104" y="0"/>
                </a:cubicBezTo>
                <a:cubicBezTo>
                  <a:pt x="2285730" y="-29972"/>
                  <a:pt x="2409719" y="10468"/>
                  <a:pt x="2765146" y="0"/>
                </a:cubicBezTo>
                <a:cubicBezTo>
                  <a:pt x="3120573" y="-10468"/>
                  <a:pt x="3259019" y="-34399"/>
                  <a:pt x="3489350" y="0"/>
                </a:cubicBezTo>
                <a:cubicBezTo>
                  <a:pt x="3719681" y="34399"/>
                  <a:pt x="3759966" y="16845"/>
                  <a:pt x="3950208" y="0"/>
                </a:cubicBezTo>
                <a:cubicBezTo>
                  <a:pt x="4140450" y="-16845"/>
                  <a:pt x="4367422" y="-27378"/>
                  <a:pt x="4542739" y="0"/>
                </a:cubicBezTo>
                <a:cubicBezTo>
                  <a:pt x="4718056" y="27378"/>
                  <a:pt x="4982069" y="35333"/>
                  <a:pt x="5332781" y="0"/>
                </a:cubicBezTo>
                <a:cubicBezTo>
                  <a:pt x="5683493" y="-35333"/>
                  <a:pt x="5806971" y="-16666"/>
                  <a:pt x="5991149" y="0"/>
                </a:cubicBezTo>
                <a:cubicBezTo>
                  <a:pt x="6175327" y="16666"/>
                  <a:pt x="6308028" y="5981"/>
                  <a:pt x="6583680" y="0"/>
                </a:cubicBezTo>
                <a:cubicBezTo>
                  <a:pt x="6583879" y="6953"/>
                  <a:pt x="6584131" y="11564"/>
                  <a:pt x="6583680" y="18288"/>
                </a:cubicBezTo>
                <a:cubicBezTo>
                  <a:pt x="6477703" y="2389"/>
                  <a:pt x="6307458" y="-1262"/>
                  <a:pt x="6056986" y="18288"/>
                </a:cubicBezTo>
                <a:cubicBezTo>
                  <a:pt x="5806514" y="37838"/>
                  <a:pt x="5450624" y="-16018"/>
                  <a:pt x="5266944" y="18288"/>
                </a:cubicBezTo>
                <a:cubicBezTo>
                  <a:pt x="5083264" y="52594"/>
                  <a:pt x="4854897" y="40015"/>
                  <a:pt x="4740250" y="18288"/>
                </a:cubicBezTo>
                <a:cubicBezTo>
                  <a:pt x="4625603" y="-3439"/>
                  <a:pt x="4503323" y="22239"/>
                  <a:pt x="4279392" y="18288"/>
                </a:cubicBezTo>
                <a:cubicBezTo>
                  <a:pt x="4055461" y="14337"/>
                  <a:pt x="3995676" y="36069"/>
                  <a:pt x="3818534" y="18288"/>
                </a:cubicBezTo>
                <a:cubicBezTo>
                  <a:pt x="3641392" y="507"/>
                  <a:pt x="3294544" y="-2898"/>
                  <a:pt x="3094330" y="18288"/>
                </a:cubicBezTo>
                <a:cubicBezTo>
                  <a:pt x="2894116" y="39474"/>
                  <a:pt x="2757518" y="27365"/>
                  <a:pt x="2633472" y="18288"/>
                </a:cubicBezTo>
                <a:cubicBezTo>
                  <a:pt x="2509426" y="9211"/>
                  <a:pt x="2153050" y="1268"/>
                  <a:pt x="1975104" y="18288"/>
                </a:cubicBezTo>
                <a:cubicBezTo>
                  <a:pt x="1797158" y="35308"/>
                  <a:pt x="1575429" y="44599"/>
                  <a:pt x="1448410" y="18288"/>
                </a:cubicBezTo>
                <a:cubicBezTo>
                  <a:pt x="1321391" y="-8023"/>
                  <a:pt x="1042980" y="1447"/>
                  <a:pt x="790042" y="18288"/>
                </a:cubicBezTo>
                <a:cubicBezTo>
                  <a:pt x="537104" y="35129"/>
                  <a:pt x="362129" y="2313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583680" h="18288" stroke="0" extrusionOk="0">
                <a:moveTo>
                  <a:pt x="0" y="0"/>
                </a:moveTo>
                <a:cubicBezTo>
                  <a:pt x="167606" y="691"/>
                  <a:pt x="312506" y="-19644"/>
                  <a:pt x="592531" y="0"/>
                </a:cubicBezTo>
                <a:cubicBezTo>
                  <a:pt x="872556" y="19644"/>
                  <a:pt x="866285" y="9715"/>
                  <a:pt x="1053389" y="0"/>
                </a:cubicBezTo>
                <a:cubicBezTo>
                  <a:pt x="1240493" y="-9715"/>
                  <a:pt x="1531918" y="35738"/>
                  <a:pt x="1843430" y="0"/>
                </a:cubicBezTo>
                <a:cubicBezTo>
                  <a:pt x="2154942" y="-35738"/>
                  <a:pt x="2228091" y="-5390"/>
                  <a:pt x="2435962" y="0"/>
                </a:cubicBezTo>
                <a:cubicBezTo>
                  <a:pt x="2643833" y="5390"/>
                  <a:pt x="2876824" y="-26037"/>
                  <a:pt x="3028493" y="0"/>
                </a:cubicBezTo>
                <a:cubicBezTo>
                  <a:pt x="3180162" y="26037"/>
                  <a:pt x="3424814" y="18763"/>
                  <a:pt x="3818534" y="0"/>
                </a:cubicBezTo>
                <a:cubicBezTo>
                  <a:pt x="4212254" y="-18763"/>
                  <a:pt x="4222701" y="8504"/>
                  <a:pt x="4345229" y="0"/>
                </a:cubicBezTo>
                <a:cubicBezTo>
                  <a:pt x="4467757" y="-8504"/>
                  <a:pt x="4910777" y="27798"/>
                  <a:pt x="5135270" y="0"/>
                </a:cubicBezTo>
                <a:cubicBezTo>
                  <a:pt x="5359763" y="-27798"/>
                  <a:pt x="5650356" y="-24057"/>
                  <a:pt x="5925312" y="0"/>
                </a:cubicBezTo>
                <a:cubicBezTo>
                  <a:pt x="6200268" y="24057"/>
                  <a:pt x="6305619" y="-15885"/>
                  <a:pt x="6583680" y="0"/>
                </a:cubicBezTo>
                <a:cubicBezTo>
                  <a:pt x="6583306" y="4865"/>
                  <a:pt x="6583627" y="13608"/>
                  <a:pt x="6583680" y="18288"/>
                </a:cubicBezTo>
                <a:cubicBezTo>
                  <a:pt x="6241255" y="9658"/>
                  <a:pt x="6133140" y="36669"/>
                  <a:pt x="5859475" y="18288"/>
                </a:cubicBezTo>
                <a:cubicBezTo>
                  <a:pt x="5585811" y="-93"/>
                  <a:pt x="5430221" y="11256"/>
                  <a:pt x="5069434" y="18288"/>
                </a:cubicBezTo>
                <a:cubicBezTo>
                  <a:pt x="4708647" y="25320"/>
                  <a:pt x="4492939" y="6489"/>
                  <a:pt x="4279392" y="18288"/>
                </a:cubicBezTo>
                <a:cubicBezTo>
                  <a:pt x="4065845" y="30087"/>
                  <a:pt x="3881809" y="34467"/>
                  <a:pt x="3752698" y="18288"/>
                </a:cubicBezTo>
                <a:cubicBezTo>
                  <a:pt x="3623587" y="2109"/>
                  <a:pt x="3342195" y="33165"/>
                  <a:pt x="3094330" y="18288"/>
                </a:cubicBezTo>
                <a:cubicBezTo>
                  <a:pt x="2846465" y="3411"/>
                  <a:pt x="2652907" y="19375"/>
                  <a:pt x="2304288" y="18288"/>
                </a:cubicBezTo>
                <a:cubicBezTo>
                  <a:pt x="1955669" y="17201"/>
                  <a:pt x="1828811" y="41454"/>
                  <a:pt x="1645920" y="18288"/>
                </a:cubicBezTo>
                <a:cubicBezTo>
                  <a:pt x="1463029" y="-4878"/>
                  <a:pt x="1284769" y="19043"/>
                  <a:pt x="1185062" y="18288"/>
                </a:cubicBezTo>
                <a:cubicBezTo>
                  <a:pt x="1085355" y="17533"/>
                  <a:pt x="842678" y="44491"/>
                  <a:pt x="658368" y="18288"/>
                </a:cubicBezTo>
                <a:cubicBezTo>
                  <a:pt x="474058" y="-7915"/>
                  <a:pt x="245756" y="1629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3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95" y="27985"/>
            <a:ext cx="11104605" cy="1325563"/>
          </a:xfrm>
        </p:spPr>
        <p:txBody>
          <a:bodyPr>
            <a:normAutofit/>
          </a:bodyPr>
          <a:lstStyle/>
          <a:p>
            <a:r>
              <a:rPr lang="en-US" b="1" dirty="0"/>
              <a:t>Inaccessible Files</a:t>
            </a:r>
          </a:p>
        </p:txBody>
      </p:sp>
      <p:pic>
        <p:nvPicPr>
          <p:cNvPr id="3" name="Picture 2" descr="An unformatted Word document which can be difficult to read and comprehend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10" y="1147354"/>
            <a:ext cx="9437772" cy="550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B2BC07EB-EBEE-A3F1-2AB9-B6F4BFD8C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94902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42823 w 3383280"/>
              <a:gd name="connsiteY1" fmla="*/ 0 h 18288"/>
              <a:gd name="connsiteX2" fmla="*/ 1319479 w 3383280"/>
              <a:gd name="connsiteY2" fmla="*/ 0 h 18288"/>
              <a:gd name="connsiteX3" fmla="*/ 2029968 w 3383280"/>
              <a:gd name="connsiteY3" fmla="*/ 0 h 18288"/>
              <a:gd name="connsiteX4" fmla="*/ 2740457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638958 w 3383280"/>
              <a:gd name="connsiteY7" fmla="*/ 18288 h 18288"/>
              <a:gd name="connsiteX8" fmla="*/ 1894637 w 3383280"/>
              <a:gd name="connsiteY8" fmla="*/ 18288 h 18288"/>
              <a:gd name="connsiteX9" fmla="*/ 1217981 w 3383280"/>
              <a:gd name="connsiteY9" fmla="*/ 18288 h 18288"/>
              <a:gd name="connsiteX10" fmla="*/ 0 w 3383280"/>
              <a:gd name="connsiteY10" fmla="*/ 18288 h 18288"/>
              <a:gd name="connsiteX11" fmla="*/ 0 w 338328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571" y="8157"/>
                  <a:pt x="3382867" y="12125"/>
                  <a:pt x="3383280" y="18288"/>
                </a:cubicBezTo>
                <a:cubicBezTo>
                  <a:pt x="3088851" y="22807"/>
                  <a:pt x="2966759" y="54545"/>
                  <a:pt x="2638958" y="18288"/>
                </a:cubicBezTo>
                <a:cubicBezTo>
                  <a:pt x="2311157" y="-17969"/>
                  <a:pt x="2123847" y="31353"/>
                  <a:pt x="1894637" y="18288"/>
                </a:cubicBezTo>
                <a:cubicBezTo>
                  <a:pt x="1665427" y="5223"/>
                  <a:pt x="1424813" y="39238"/>
                  <a:pt x="1217981" y="18288"/>
                </a:cubicBezTo>
                <a:cubicBezTo>
                  <a:pt x="1011149" y="-2662"/>
                  <a:pt x="538241" y="1648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016" y="4493"/>
                  <a:pt x="3383664" y="9472"/>
                  <a:pt x="3383280" y="18288"/>
                </a:cubicBezTo>
                <a:cubicBezTo>
                  <a:pt x="3246258" y="-14461"/>
                  <a:pt x="2915318" y="18349"/>
                  <a:pt x="2706624" y="18288"/>
                </a:cubicBezTo>
                <a:cubicBezTo>
                  <a:pt x="2497930" y="18227"/>
                  <a:pt x="2314501" y="-9628"/>
                  <a:pt x="1962302" y="18288"/>
                </a:cubicBezTo>
                <a:cubicBezTo>
                  <a:pt x="1610103" y="46204"/>
                  <a:pt x="1607990" y="16822"/>
                  <a:pt x="1387145" y="18288"/>
                </a:cubicBezTo>
                <a:cubicBezTo>
                  <a:pt x="1166300" y="19754"/>
                  <a:pt x="856166" y="18636"/>
                  <a:pt x="710489" y="18288"/>
                </a:cubicBezTo>
                <a:cubicBezTo>
                  <a:pt x="564812" y="17940"/>
                  <a:pt x="236809" y="53436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78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95" y="121295"/>
            <a:ext cx="11104605" cy="1325563"/>
          </a:xfrm>
        </p:spPr>
        <p:txBody>
          <a:bodyPr>
            <a:normAutofit/>
          </a:bodyPr>
          <a:lstStyle/>
          <a:p>
            <a:r>
              <a:rPr lang="en-US" b="1" dirty="0"/>
              <a:t>Accessible File</a:t>
            </a:r>
          </a:p>
        </p:txBody>
      </p:sp>
      <p:pic>
        <p:nvPicPr>
          <p:cNvPr id="3" name="Picture 2" descr="An properly formatted Word document with proper headings.">
            <a:extLst>
              <a:ext uri="{FF2B5EF4-FFF2-40B4-BE49-F238E27FC236}">
                <a16:creationId xmlns:a16="http://schemas.microsoft.com/office/drawing/2014/main" id="{2E322F08-AA08-0A00-3FA6-410EB6394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194" y="1329531"/>
            <a:ext cx="6196961" cy="534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7E5ECE-9019-BAD0-7249-C1A437292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85949" y="1581150"/>
            <a:ext cx="13716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2F9422-13BF-3493-339D-E86FB388F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11594" y="5391150"/>
            <a:ext cx="13716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7933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6526-85DC-06EE-85F9-20483B41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Inaccessible Links on a Website</a:t>
            </a:r>
          </a:p>
        </p:txBody>
      </p:sp>
      <p:pic>
        <p:nvPicPr>
          <p:cNvPr id="3" name="no alt text for links" descr="Icons with links on a website.">
            <a:hlinkClick r:id="" action="ppaction://media"/>
            <a:extLst>
              <a:ext uri="{FF2B5EF4-FFF2-40B4-BE49-F238E27FC236}">
                <a16:creationId xmlns:a16="http://schemas.microsoft.com/office/drawing/2014/main" id="{447E78B7-F266-A560-9C88-C60F3FBDD8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4BD8ADF1-6583-4D00-9AD1-BA0CBA69BCFA}" label="English" lang="" r:embed="rId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087" y="2007606"/>
            <a:ext cx="10945825" cy="13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6934-2EB7-3F3E-FF70-BE1A8627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" y="28421"/>
            <a:ext cx="12120879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Scanned Document or PDF Created with Online Graphic Design Tool (i.e. Canva)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2FD80-FCCB-B00B-843D-906271260CC9}"/>
              </a:ext>
            </a:extLst>
          </p:cNvPr>
          <p:cNvSpPr txBox="1"/>
          <p:nvPr/>
        </p:nvSpPr>
        <p:spPr>
          <a:xfrm>
            <a:off x="859536" y="2148840"/>
            <a:ext cx="231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</a:t>
            </a:r>
          </a:p>
        </p:txBody>
      </p:sp>
      <p:pic>
        <p:nvPicPr>
          <p:cNvPr id="5" name="Picture 4" descr="Icon that says PDF/UA, How accessible are your PDF files?">
            <a:extLst>
              <a:ext uri="{FF2B5EF4-FFF2-40B4-BE49-F238E27FC236}">
                <a16:creationId xmlns:a16="http://schemas.microsoft.com/office/drawing/2014/main" id="{5701B340-01E4-19AF-A41A-C19004593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37" y="1231031"/>
            <a:ext cx="4467726" cy="490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Media1" descr="Audio speaker icon.">
            <a:hlinkClick r:id="" action="ppaction://media"/>
            <a:extLst>
              <a:ext uri="{FF2B5EF4-FFF2-40B4-BE49-F238E27FC236}">
                <a16:creationId xmlns:a16="http://schemas.microsoft.com/office/drawing/2014/main" id="{9B2F7812-494F-9071-35EA-4EABAAD1B9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62D304C-1526-433D-ACB6-D7F52EAA30E0}" label="Media1.English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6704" y="5828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9f19e530-5487-45a5-8168-a6c5d7576edc"/>
  <p:tag name="SLIDO_EVENT_SECTION_UUID" val="263c35b8-260f-4426-9895-300c774105c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a3ad1d5-3d38-4a5e-88a1-8f67cd02e11b&quot;,&quot;TimeStamp&quot;:&quot;2019-12-12T10:25:37.1446173-05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ecdeaae1-a416-4221-9f91-c820ad8a0b19&quot;,&quot;TimeStamp&quot;:&quot;2019-12-12T10:25:37.1446173-05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832325B0A8B4689C0A7D39DA3E74C" ma:contentTypeVersion="4" ma:contentTypeDescription="Create a new document." ma:contentTypeScope="" ma:versionID="41e999fafd524174b75f030ff683c3be">
  <xsd:schema xmlns:xsd="http://www.w3.org/2001/XMLSchema" xmlns:xs="http://www.w3.org/2001/XMLSchema" xmlns:p="http://schemas.microsoft.com/office/2006/metadata/properties" xmlns:ns2="aea76d90-44c1-4435-939a-d623af154323" targetNamespace="http://schemas.microsoft.com/office/2006/metadata/properties" ma:root="true" ma:fieldsID="b3cfd3f0ebca3eabec61ee1e55e40f54" ns2:_="">
    <xsd:import namespace="aea76d90-44c1-4435-939a-d623af154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76d90-44c1-4435-939a-d623af154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B8085F-C455-427B-83AB-4D7CE97E2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C26B4-2B97-405A-8850-4A27E2C11DD4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aea76d90-44c1-4435-939a-d623af154323"/>
  </ds:schemaRefs>
</ds:datastoreItem>
</file>

<file path=customXml/itemProps3.xml><?xml version="1.0" encoding="utf-8"?>
<ds:datastoreItem xmlns:ds="http://schemas.openxmlformats.org/officeDocument/2006/customXml" ds:itemID="{849C1FA8-A28D-417E-AC52-89DFD1B82676}">
  <ds:schemaRefs>
    <ds:schemaRef ds:uri="aea76d90-44c1-4435-939a-d623af1543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1036</Words>
  <Application>Microsoft Office PowerPoint</Application>
  <PresentationFormat>Widescreen</PresentationFormat>
  <Paragraphs>168</Paragraphs>
  <Slides>27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Digital Accessibility Create an Inclusive and Accessible Experience </vt:lpstr>
      <vt:lpstr>What Are Examples of Barriers with Websites?</vt:lpstr>
      <vt:lpstr>Text with Low Contrast</vt:lpstr>
      <vt:lpstr>Only Using Color to Convey Information:  Red/Green Deficiency</vt:lpstr>
      <vt:lpstr>Accessible Pie Chart – Red/Green Deficiency</vt:lpstr>
      <vt:lpstr>Inaccessible Files</vt:lpstr>
      <vt:lpstr>Accessible File</vt:lpstr>
      <vt:lpstr>Inaccessible Links on a Website</vt:lpstr>
      <vt:lpstr>Scanned Document or PDF Created with Online Graphic Design Tool (i.e. Canva)</vt:lpstr>
      <vt:lpstr>Headers: Out of Order or Not Meaningful</vt:lpstr>
      <vt:lpstr>Accessible Websites</vt:lpstr>
      <vt:lpstr>Website: Meaningful Titles</vt:lpstr>
      <vt:lpstr>Headings: Website</vt:lpstr>
      <vt:lpstr>Alt Text for Images</vt:lpstr>
      <vt:lpstr>Descriptive Hyperlinks</vt:lpstr>
      <vt:lpstr>True Tables</vt:lpstr>
      <vt:lpstr>Accessible Colors </vt:lpstr>
      <vt:lpstr>Text on Images: Dos and Don’ts</vt:lpstr>
      <vt:lpstr>Text on Images that Work</vt:lpstr>
      <vt:lpstr>Reading Order and Keyboard Navigation</vt:lpstr>
      <vt:lpstr>Include Captions and Transcripts for Videos</vt:lpstr>
      <vt:lpstr>Basic Accessibility Checklist for Websites</vt:lpstr>
      <vt:lpstr>Tools to Check for Accessibility </vt:lpstr>
      <vt:lpstr>Tools to Check Websites </vt:lpstr>
      <vt:lpstr>Screen Readers</vt:lpstr>
      <vt:lpstr>Tool to Check PDFs</vt:lpstr>
      <vt:lpstr>Upcoming Trainings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Websites</dc:title>
  <dc:creator>Skudlarek, Karen</dc:creator>
  <cp:lastModifiedBy>Skudlarek, Karen</cp:lastModifiedBy>
  <cp:revision>17</cp:revision>
  <dcterms:created xsi:type="dcterms:W3CDTF">2023-04-24T19:58:47Z</dcterms:created>
  <dcterms:modified xsi:type="dcterms:W3CDTF">2024-06-14T12:22:56Z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1.6.1.4122</vt:lpwstr>
  </property>
  <property fmtid="{D5CDD505-2E9C-101B-9397-08002B2CF9AE}" pid="3" name="ContentTypeId">
    <vt:lpwstr>0x01010021B832325B0A8B4689C0A7D39DA3E74C</vt:lpwstr>
  </property>
</Properties>
</file>